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0" r:id="rId4"/>
    <p:sldId id="261" r:id="rId5"/>
    <p:sldId id="262" r:id="rId6"/>
    <p:sldId id="259" r:id="rId7"/>
    <p:sldId id="264" r:id="rId8"/>
    <p:sldId id="266" r:id="rId9"/>
    <p:sldId id="267" r:id="rId10"/>
    <p:sldId id="269" r:id="rId11"/>
    <p:sldId id="268" r:id="rId12"/>
    <p:sldId id="274" r:id="rId13"/>
    <p:sldId id="275" r:id="rId14"/>
    <p:sldId id="276" r:id="rId15"/>
    <p:sldId id="277" r:id="rId16"/>
    <p:sldId id="270" r:id="rId17"/>
    <p:sldId id="271" r:id="rId18"/>
    <p:sldId id="263" r:id="rId19"/>
    <p:sldId id="278" r:id="rId20"/>
    <p:sldId id="265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138" autoAdjust="0"/>
  </p:normalViewPr>
  <p:slideViewPr>
    <p:cSldViewPr snapToGrid="0">
      <p:cViewPr varScale="1">
        <p:scale>
          <a:sx n="48" d="100"/>
          <a:sy n="48" d="100"/>
        </p:scale>
        <p:origin x="7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97CCC-DDE1-4270-A883-086F19FF375E}" type="datetimeFigureOut">
              <a:rPr lang="de-DE" smtClean="0"/>
              <a:t>10.03.2022</a:t>
            </a:fld>
            <a:endParaRPr lang="de-D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5FF1A-A0F7-4EDE-8C32-40479713CFB9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4559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5FF1A-A0F7-4EDE-8C32-40479713CFB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495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5FF1A-A0F7-4EDE-8C32-40479713CFB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393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5FF1A-A0F7-4EDE-8C32-40479713CFB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985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Rappel : </a:t>
            </a:r>
            <a:r>
              <a:rPr lang="fr-FR" dirty="0" err="1" smtClean="0"/>
              <a:t>SensitivPenDataHandler</a:t>
            </a:r>
            <a:r>
              <a:rPr lang="fr-FR" dirty="0" smtClean="0"/>
              <a:t> est essentiellement utile pour caractériser des postures d’écritures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5FF1A-A0F7-4EDE-8C32-40479713CFB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157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Rappel : </a:t>
            </a:r>
            <a:r>
              <a:rPr lang="fr-FR" dirty="0" err="1" smtClean="0"/>
              <a:t>SensitivPenDataHandler</a:t>
            </a:r>
            <a:r>
              <a:rPr lang="fr-FR" dirty="0" smtClean="0"/>
              <a:t> est essentiellement utile pour caractériser des postures d’écritures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5FF1A-A0F7-4EDE-8C32-40479713CFB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406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5FF1A-A0F7-4EDE-8C32-40479713CFB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900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5FF1A-A0F7-4EDE-8C32-40479713CFB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729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1D274-EAB5-409D-9293-14BEBFAEB477}" type="datetime1">
              <a:rPr lang="de-DE" smtClean="0"/>
              <a:t>10.03.2022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901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0D805-04F8-4535-B2A1-0ACBB3E4FF0A}" type="datetime1">
              <a:rPr lang="de-DE" smtClean="0"/>
              <a:t>10.03.2022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73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5485-CA97-4214-86F5-6C5927B30AAD}" type="datetime1">
              <a:rPr lang="de-DE" smtClean="0"/>
              <a:t>10.03.2022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4622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FDBA5-606A-4340-82B5-64DBE8B5F53B}" type="datetime1">
              <a:rPr lang="de-DE" smtClean="0"/>
              <a:t>10.03.2022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2260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402D-2E87-4D18-BDB7-3408F45367BB}" type="datetime1">
              <a:rPr lang="de-DE" smtClean="0"/>
              <a:t>10.03.2022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73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7DB-6FE7-43CB-95A2-9CD3A555DBB0}" type="datetime1">
              <a:rPr lang="de-DE" smtClean="0"/>
              <a:t>10.03.2022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697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F6B75-51DF-4453-ABE5-73C14BDE2996}" type="datetime1">
              <a:rPr lang="de-DE" smtClean="0"/>
              <a:t>10.03.2022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343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5924-29AB-44BE-9091-3DE078E616C3}" type="datetime1">
              <a:rPr lang="de-DE" smtClean="0"/>
              <a:t>10.03.2022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870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6D38-BD7E-4D71-8A28-E85BB223B63C}" type="datetime1">
              <a:rPr lang="de-DE" smtClean="0"/>
              <a:t>10.03.2022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1127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F074-436A-4C94-8867-1FC6FD1A2CAC}" type="datetime1">
              <a:rPr lang="de-DE" smtClean="0"/>
              <a:t>10.03.2022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654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1747-DD50-40FC-A8F2-7C7854589BC8}" type="datetime1">
              <a:rPr lang="de-DE" smtClean="0"/>
              <a:t>10.03.2022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929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1DF3C-CCD2-4748-9363-0DEFA4B0581E}" type="datetime1">
              <a:rPr lang="de-DE" smtClean="0"/>
              <a:t>10.03.2022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DF4AA-7ACF-4E8F-B693-DB60CBFD34A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33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748146"/>
            <a:ext cx="9144000" cy="720436"/>
          </a:xfrm>
        </p:spPr>
        <p:txBody>
          <a:bodyPr>
            <a:normAutofit/>
          </a:bodyPr>
          <a:lstStyle/>
          <a:p>
            <a:r>
              <a:rPr lang="fr-FR" sz="3600" dirty="0" smtClean="0"/>
              <a:t>Lecture des données issues du </a:t>
            </a:r>
            <a:r>
              <a:rPr lang="fr-FR" sz="3600" dirty="0" err="1" smtClean="0"/>
              <a:t>SensitivPen</a:t>
            </a:r>
            <a:endParaRPr lang="de-DE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2235055"/>
            <a:ext cx="9144000" cy="165576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Utilisation des codes python : </a:t>
            </a:r>
            <a:r>
              <a:rPr lang="fr-FR" dirty="0" err="1" smtClean="0"/>
              <a:t>SensitivPenDataHandler</a:t>
            </a:r>
            <a:endParaRPr lang="fr-FR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 smtClean="0"/>
              <a:t>Comprendre les données issues de </a:t>
            </a:r>
            <a:r>
              <a:rPr lang="fr-FR" dirty="0" err="1" smtClean="0"/>
              <a:t>SensitivPenDataHandler</a:t>
            </a:r>
            <a:endParaRPr lang="fr-FR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 err="1" smtClean="0"/>
              <a:t>SensitivPenDataSet</a:t>
            </a:r>
            <a:r>
              <a:rPr lang="fr-FR" dirty="0" smtClean="0"/>
              <a:t> : détail de la classe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 smtClean="0"/>
          </a:p>
          <a:p>
            <a:pPr algn="l"/>
            <a:endParaRPr lang="de-DE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228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r="4339"/>
          <a:stretch/>
        </p:blipFill>
        <p:spPr>
          <a:xfrm>
            <a:off x="2525302" y="61839"/>
            <a:ext cx="7409634" cy="3938804"/>
          </a:xfrm>
          <a:prstGeom prst="rect">
            <a:avLst/>
          </a:prstGeom>
        </p:spPr>
      </p:pic>
      <p:cxnSp>
        <p:nvCxnSpPr>
          <p:cNvPr id="15" name="Connecteur droit avec flèche 14"/>
          <p:cNvCxnSpPr>
            <a:endCxn id="13" idx="0"/>
          </p:cNvCxnSpPr>
          <p:nvPr/>
        </p:nvCxnSpPr>
        <p:spPr>
          <a:xfrm flipH="1">
            <a:off x="1709745" y="1958109"/>
            <a:ext cx="1401140" cy="2021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endCxn id="10" idx="0"/>
          </p:cNvCxnSpPr>
          <p:nvPr/>
        </p:nvCxnSpPr>
        <p:spPr>
          <a:xfrm>
            <a:off x="3805384" y="2379406"/>
            <a:ext cx="892336" cy="15989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endCxn id="12" idx="0"/>
          </p:cNvCxnSpPr>
          <p:nvPr/>
        </p:nvCxnSpPr>
        <p:spPr>
          <a:xfrm flipH="1">
            <a:off x="7909843" y="2625213"/>
            <a:ext cx="495250" cy="13463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endCxn id="11" idx="0"/>
          </p:cNvCxnSpPr>
          <p:nvPr/>
        </p:nvCxnSpPr>
        <p:spPr>
          <a:xfrm>
            <a:off x="9471103" y="1848073"/>
            <a:ext cx="1448493" cy="20387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636279" y="6337783"/>
            <a:ext cx="1927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Position initiale du stylo</a:t>
            </a:r>
            <a:endParaRPr lang="fr-FR" sz="1400" dirty="0"/>
          </a:p>
        </p:txBody>
      </p:sp>
      <p:sp>
        <p:nvSpPr>
          <p:cNvPr id="24" name="ZoneTexte 23"/>
          <p:cNvSpPr txBox="1"/>
          <p:nvPr/>
        </p:nvSpPr>
        <p:spPr>
          <a:xfrm>
            <a:off x="3488478" y="6326097"/>
            <a:ext cx="2544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Position du stylo en début de ligne</a:t>
            </a:r>
            <a:endParaRPr lang="fr-FR" sz="14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931041" y="6337783"/>
            <a:ext cx="2054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Position du stylo en fin de ligne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>
            <a:off x="9647192" y="6326096"/>
            <a:ext cx="2544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Stylo reposé en position initiale</a:t>
            </a:r>
            <a:endParaRPr lang="fr-FR" sz="1400" dirty="0"/>
          </a:p>
        </p:txBody>
      </p:sp>
      <p:cxnSp>
        <p:nvCxnSpPr>
          <p:cNvPr id="28" name="Connecteur droit 27"/>
          <p:cNvCxnSpPr/>
          <p:nvPr/>
        </p:nvCxnSpPr>
        <p:spPr>
          <a:xfrm flipV="1">
            <a:off x="3110885" y="237613"/>
            <a:ext cx="0" cy="343592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 flipV="1">
            <a:off x="3805384" y="237613"/>
            <a:ext cx="0" cy="343592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V="1">
            <a:off x="8405093" y="237613"/>
            <a:ext cx="0" cy="343592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9512068" y="237613"/>
            <a:ext cx="0" cy="343592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5011281" y="270358"/>
            <a:ext cx="236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Réalisation des boucles</a:t>
            </a:r>
            <a:endParaRPr lang="fr-FR" dirty="0"/>
          </a:p>
        </p:txBody>
      </p:sp>
      <p:sp>
        <p:nvSpPr>
          <p:cNvPr id="34" name="ZoneTexte 33"/>
          <p:cNvSpPr txBox="1"/>
          <p:nvPr/>
        </p:nvSpPr>
        <p:spPr>
          <a:xfrm>
            <a:off x="118923" y="877343"/>
            <a:ext cx="2313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Prise du stylo</a:t>
            </a:r>
          </a:p>
          <a:p>
            <a:pPr algn="ctr"/>
            <a:r>
              <a:rPr lang="fr-FR" sz="1600" dirty="0" smtClean="0"/>
              <a:t>Angles parfois chaotiques</a:t>
            </a:r>
            <a:endParaRPr lang="fr-FR" sz="1600" dirty="0"/>
          </a:p>
        </p:txBody>
      </p:sp>
      <p:cxnSp>
        <p:nvCxnSpPr>
          <p:cNvPr id="35" name="Connecteur droit avec flèche 34"/>
          <p:cNvCxnSpPr>
            <a:stCxn id="34" idx="3"/>
          </p:cNvCxnSpPr>
          <p:nvPr/>
        </p:nvCxnSpPr>
        <p:spPr>
          <a:xfrm>
            <a:off x="2432890" y="1169731"/>
            <a:ext cx="899343" cy="7187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9856619" y="909112"/>
            <a:ext cx="2313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Repose du stylo</a:t>
            </a:r>
          </a:p>
          <a:p>
            <a:pPr algn="ctr"/>
            <a:r>
              <a:rPr lang="fr-FR" sz="1600" dirty="0" smtClean="0"/>
              <a:t>Angles parfois chaotiques</a:t>
            </a:r>
            <a:endParaRPr lang="fr-FR" sz="1600" dirty="0"/>
          </a:p>
        </p:txBody>
      </p:sp>
      <p:cxnSp>
        <p:nvCxnSpPr>
          <p:cNvPr id="39" name="Connecteur droit avec flèche 38"/>
          <p:cNvCxnSpPr>
            <a:stCxn id="38" idx="1"/>
          </p:cNvCxnSpPr>
          <p:nvPr/>
        </p:nvCxnSpPr>
        <p:spPr>
          <a:xfrm flipH="1">
            <a:off x="9220651" y="1201500"/>
            <a:ext cx="635968" cy="6465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oupe 7"/>
          <p:cNvGrpSpPr/>
          <p:nvPr/>
        </p:nvGrpSpPr>
        <p:grpSpPr>
          <a:xfrm>
            <a:off x="642937" y="3979709"/>
            <a:ext cx="2133615" cy="2362480"/>
            <a:chOff x="642937" y="3979709"/>
            <a:chExt cx="2133615" cy="2362480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937" y="3979709"/>
              <a:ext cx="2133615" cy="2362480"/>
            </a:xfrm>
            <a:prstGeom prst="rect">
              <a:avLst/>
            </a:prstGeom>
          </p:spPr>
        </p:pic>
        <p:grpSp>
          <p:nvGrpSpPr>
            <p:cNvPr id="117" name="Groupe 116"/>
            <p:cNvGrpSpPr/>
            <p:nvPr/>
          </p:nvGrpSpPr>
          <p:grpSpPr>
            <a:xfrm>
              <a:off x="1081681" y="4259039"/>
              <a:ext cx="1042683" cy="1020616"/>
              <a:chOff x="3980873" y="1570182"/>
              <a:chExt cx="2798618" cy="2724727"/>
            </a:xfrm>
          </p:grpSpPr>
          <p:sp>
            <p:nvSpPr>
              <p:cNvPr id="119" name="Ellipse 118"/>
              <p:cNvSpPr/>
              <p:nvPr/>
            </p:nvSpPr>
            <p:spPr>
              <a:xfrm>
                <a:off x="3980873" y="1570182"/>
                <a:ext cx="2789381" cy="272472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20" name="Connecteur droit 119"/>
              <p:cNvCxnSpPr>
                <a:stCxn id="119" idx="4"/>
                <a:endCxn id="119" idx="0"/>
              </p:cNvCxnSpPr>
              <p:nvPr/>
            </p:nvCxnSpPr>
            <p:spPr>
              <a:xfrm flipV="1">
                <a:off x="5375564" y="1570182"/>
                <a:ext cx="0" cy="2724727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cteur droit 120"/>
              <p:cNvCxnSpPr>
                <a:stCxn id="119" idx="2"/>
              </p:cNvCxnSpPr>
              <p:nvPr/>
            </p:nvCxnSpPr>
            <p:spPr>
              <a:xfrm flipV="1">
                <a:off x="3980873" y="2927927"/>
                <a:ext cx="2798618" cy="4619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e 6"/>
          <p:cNvGrpSpPr/>
          <p:nvPr/>
        </p:nvGrpSpPr>
        <p:grpSpPr>
          <a:xfrm>
            <a:off x="3623530" y="3978382"/>
            <a:ext cx="2148380" cy="2347715"/>
            <a:chOff x="3623530" y="3978382"/>
            <a:chExt cx="2148380" cy="2347715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30" y="3978382"/>
              <a:ext cx="2148380" cy="2347715"/>
            </a:xfrm>
            <a:prstGeom prst="rect">
              <a:avLst/>
            </a:prstGeom>
          </p:spPr>
        </p:pic>
        <p:grpSp>
          <p:nvGrpSpPr>
            <p:cNvPr id="122" name="Groupe 121"/>
            <p:cNvGrpSpPr/>
            <p:nvPr/>
          </p:nvGrpSpPr>
          <p:grpSpPr>
            <a:xfrm>
              <a:off x="4729227" y="5275071"/>
              <a:ext cx="1042683" cy="1020616"/>
              <a:chOff x="3980873" y="1570182"/>
              <a:chExt cx="2798618" cy="2724727"/>
            </a:xfrm>
          </p:grpSpPr>
          <p:sp>
            <p:nvSpPr>
              <p:cNvPr id="123" name="Ellipse 122"/>
              <p:cNvSpPr/>
              <p:nvPr/>
            </p:nvSpPr>
            <p:spPr>
              <a:xfrm>
                <a:off x="3980873" y="1570182"/>
                <a:ext cx="2789381" cy="272472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24" name="Connecteur droit 123"/>
              <p:cNvCxnSpPr>
                <a:stCxn id="123" idx="4"/>
                <a:endCxn id="123" idx="0"/>
              </p:cNvCxnSpPr>
              <p:nvPr/>
            </p:nvCxnSpPr>
            <p:spPr>
              <a:xfrm flipV="1">
                <a:off x="5375564" y="1570182"/>
                <a:ext cx="0" cy="2724727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cteur droit 124"/>
              <p:cNvCxnSpPr>
                <a:stCxn id="123" idx="2"/>
              </p:cNvCxnSpPr>
              <p:nvPr/>
            </p:nvCxnSpPr>
            <p:spPr>
              <a:xfrm flipV="1">
                <a:off x="3980873" y="2927927"/>
                <a:ext cx="2798618" cy="4619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e 8"/>
          <p:cNvGrpSpPr/>
          <p:nvPr/>
        </p:nvGrpSpPr>
        <p:grpSpPr>
          <a:xfrm>
            <a:off x="6794267" y="3971612"/>
            <a:ext cx="2184229" cy="2366171"/>
            <a:chOff x="6842522" y="3976017"/>
            <a:chExt cx="2184229" cy="2366171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9445" y="3976017"/>
              <a:ext cx="2137306" cy="2366171"/>
            </a:xfrm>
            <a:prstGeom prst="rect">
              <a:avLst/>
            </a:prstGeom>
          </p:spPr>
        </p:pic>
        <p:grpSp>
          <p:nvGrpSpPr>
            <p:cNvPr id="130" name="Groupe 129"/>
            <p:cNvGrpSpPr/>
            <p:nvPr/>
          </p:nvGrpSpPr>
          <p:grpSpPr>
            <a:xfrm>
              <a:off x="6842522" y="5232379"/>
              <a:ext cx="1042683" cy="1020616"/>
              <a:chOff x="3980873" y="1570182"/>
              <a:chExt cx="2798618" cy="2724727"/>
            </a:xfrm>
          </p:grpSpPr>
          <p:sp>
            <p:nvSpPr>
              <p:cNvPr id="131" name="Ellipse 130"/>
              <p:cNvSpPr/>
              <p:nvPr/>
            </p:nvSpPr>
            <p:spPr>
              <a:xfrm>
                <a:off x="3980873" y="1570182"/>
                <a:ext cx="2789381" cy="272472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32" name="Connecteur droit 131"/>
              <p:cNvCxnSpPr>
                <a:stCxn id="131" idx="4"/>
                <a:endCxn id="131" idx="0"/>
              </p:cNvCxnSpPr>
              <p:nvPr/>
            </p:nvCxnSpPr>
            <p:spPr>
              <a:xfrm flipV="1">
                <a:off x="5375564" y="1570182"/>
                <a:ext cx="0" cy="2724727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cteur droit 132"/>
              <p:cNvCxnSpPr>
                <a:stCxn id="131" idx="2"/>
              </p:cNvCxnSpPr>
              <p:nvPr/>
            </p:nvCxnSpPr>
            <p:spPr>
              <a:xfrm flipV="1">
                <a:off x="3980873" y="2927927"/>
                <a:ext cx="2798618" cy="4619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e 13"/>
          <p:cNvGrpSpPr/>
          <p:nvPr/>
        </p:nvGrpSpPr>
        <p:grpSpPr>
          <a:xfrm>
            <a:off x="9843560" y="3886824"/>
            <a:ext cx="2152072" cy="2366171"/>
            <a:chOff x="9882910" y="3976017"/>
            <a:chExt cx="2152072" cy="2366171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2910" y="3976017"/>
              <a:ext cx="2152072" cy="2366171"/>
            </a:xfrm>
            <a:prstGeom prst="rect">
              <a:avLst/>
            </a:prstGeom>
          </p:spPr>
        </p:pic>
        <p:grpSp>
          <p:nvGrpSpPr>
            <p:cNvPr id="134" name="Groupe 133"/>
            <p:cNvGrpSpPr/>
            <p:nvPr/>
          </p:nvGrpSpPr>
          <p:grpSpPr>
            <a:xfrm>
              <a:off x="10240019" y="4359276"/>
              <a:ext cx="1042683" cy="1020616"/>
              <a:chOff x="3980873" y="1570182"/>
              <a:chExt cx="2798618" cy="2724727"/>
            </a:xfrm>
          </p:grpSpPr>
          <p:sp>
            <p:nvSpPr>
              <p:cNvPr id="135" name="Ellipse 134"/>
              <p:cNvSpPr/>
              <p:nvPr/>
            </p:nvSpPr>
            <p:spPr>
              <a:xfrm>
                <a:off x="3980873" y="1570182"/>
                <a:ext cx="2789381" cy="272472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36" name="Connecteur droit 135"/>
              <p:cNvCxnSpPr>
                <a:stCxn id="135" idx="4"/>
                <a:endCxn id="135" idx="0"/>
              </p:cNvCxnSpPr>
              <p:nvPr/>
            </p:nvCxnSpPr>
            <p:spPr>
              <a:xfrm flipV="1">
                <a:off x="5375564" y="1570182"/>
                <a:ext cx="0" cy="2724727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onnecteur droit 136"/>
              <p:cNvCxnSpPr>
                <a:stCxn id="135" idx="2"/>
              </p:cNvCxnSpPr>
              <p:nvPr/>
            </p:nvCxnSpPr>
            <p:spPr>
              <a:xfrm flipV="1">
                <a:off x="3980873" y="2927927"/>
                <a:ext cx="2798618" cy="4619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4682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6200" y="1580528"/>
            <a:ext cx="50162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 smtClean="0">
                <a:latin typeface="+mj-lt"/>
              </a:rPr>
              <a:t>SensitivPenDataSet.dispProcessedData() permet d’avoir une courbe pour :</a:t>
            </a:r>
          </a:p>
          <a:p>
            <a:r>
              <a:rPr lang="fr-FR" sz="1400" dirty="0" smtClean="0">
                <a:latin typeface="+mj-lt"/>
              </a:rPr>
              <a:t>L’accélération (</a:t>
            </a:r>
            <a:r>
              <a:rPr lang="fr-FR" sz="1400" dirty="0" err="1" smtClean="0">
                <a:latin typeface="+mj-lt"/>
              </a:rPr>
              <a:t>ax,ay,az</a:t>
            </a:r>
            <a:r>
              <a:rPr lang="fr-FR" sz="1400" dirty="0" smtClean="0">
                <a:latin typeface="+mj-lt"/>
              </a:rPr>
              <a:t>) </a:t>
            </a:r>
          </a:p>
          <a:p>
            <a:r>
              <a:rPr lang="fr-FR" sz="1400" dirty="0" smtClean="0">
                <a:latin typeface="+mj-lt"/>
              </a:rPr>
              <a:t>le magnétomètre (</a:t>
            </a:r>
            <a:r>
              <a:rPr lang="fr-FR" sz="1400" dirty="0" err="1" smtClean="0">
                <a:latin typeface="+mj-lt"/>
              </a:rPr>
              <a:t>mx,my,mz</a:t>
            </a:r>
            <a:r>
              <a:rPr lang="fr-FR" sz="1400" dirty="0" smtClean="0">
                <a:latin typeface="+mj-lt"/>
              </a:rPr>
              <a:t>)</a:t>
            </a:r>
          </a:p>
          <a:p>
            <a:r>
              <a:rPr lang="fr-FR" sz="1400" dirty="0" smtClean="0">
                <a:latin typeface="+mj-lt"/>
              </a:rPr>
              <a:t>le gyroscope (</a:t>
            </a:r>
            <a:r>
              <a:rPr lang="fr-FR" sz="1400" dirty="0" err="1" smtClean="0">
                <a:latin typeface="+mj-lt"/>
              </a:rPr>
              <a:t>gx,gy,gz</a:t>
            </a:r>
            <a:r>
              <a:rPr lang="fr-FR" sz="1400" dirty="0" smtClean="0">
                <a:latin typeface="+mj-lt"/>
              </a:rPr>
              <a:t>)</a:t>
            </a:r>
          </a:p>
          <a:p>
            <a:r>
              <a:rPr lang="fr-FR" sz="1400" dirty="0">
                <a:latin typeface="+mj-lt"/>
              </a:rPr>
              <a:t>l</a:t>
            </a:r>
            <a:r>
              <a:rPr lang="fr-FR" sz="1400" dirty="0" smtClean="0">
                <a:latin typeface="+mj-lt"/>
              </a:rPr>
              <a:t>a norme de l’accélération</a:t>
            </a:r>
          </a:p>
          <a:p>
            <a:r>
              <a:rPr lang="fr-FR" sz="1400" dirty="0">
                <a:latin typeface="+mj-lt"/>
              </a:rPr>
              <a:t>l</a:t>
            </a:r>
            <a:r>
              <a:rPr lang="fr-FR" sz="1400" dirty="0" smtClean="0">
                <a:latin typeface="+mj-lt"/>
              </a:rPr>
              <a:t>a norme du magnétomètre</a:t>
            </a:r>
          </a:p>
          <a:p>
            <a:r>
              <a:rPr lang="fr-FR" sz="1400" dirty="0" smtClean="0">
                <a:latin typeface="+mj-lt"/>
              </a:rPr>
              <a:t>Les angles psi et </a:t>
            </a:r>
            <a:r>
              <a:rPr lang="fr-FR" sz="1400" dirty="0" err="1" smtClean="0">
                <a:latin typeface="+mj-lt"/>
              </a:rPr>
              <a:t>theta</a:t>
            </a:r>
            <a:endParaRPr lang="fr-FR" sz="1400" dirty="0" smtClean="0">
              <a:latin typeface="+mj-lt"/>
            </a:endParaRPr>
          </a:p>
          <a:p>
            <a:r>
              <a:rPr lang="fr-FR" sz="1400" dirty="0">
                <a:latin typeface="+mj-lt"/>
              </a:rPr>
              <a:t>l</a:t>
            </a:r>
            <a:r>
              <a:rPr lang="fr-FR" sz="1400" dirty="0" smtClean="0">
                <a:latin typeface="+mj-lt"/>
              </a:rPr>
              <a:t>’angle entre la gravité et le champ magnétique terrestre (permet de vérifier la stabilité du repère)</a:t>
            </a:r>
          </a:p>
          <a:p>
            <a:endParaRPr lang="fr-FR" sz="2000" dirty="0" smtClean="0">
              <a:latin typeface="+mj-lt"/>
            </a:endParaRPr>
          </a:p>
          <a:p>
            <a:endParaRPr lang="de-DE" sz="2000" dirty="0">
              <a:latin typeface="+mj-lt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11</a:t>
            </a:fld>
            <a:endParaRPr lang="de-DE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870" y="1480008"/>
            <a:ext cx="7306130" cy="3780148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07534"/>
          </a:xfrm>
        </p:spPr>
        <p:txBody>
          <a:bodyPr>
            <a:noAutofit/>
          </a:bodyPr>
          <a:lstStyle/>
          <a:p>
            <a:r>
              <a:rPr lang="fr-FR" sz="3100" dirty="0" smtClean="0"/>
              <a:t>Ce que l’on peut observer sur les courbes :</a:t>
            </a:r>
            <a:br>
              <a:rPr lang="fr-FR" sz="3100" dirty="0" smtClean="0"/>
            </a:br>
            <a:r>
              <a:rPr lang="fr-FR" sz="2400" dirty="0" smtClean="0"/>
              <a:t>Analyse </a:t>
            </a:r>
            <a:r>
              <a:rPr lang="fr-FR" sz="2400" dirty="0" err="1" smtClean="0"/>
              <a:t>multicourbes</a:t>
            </a:r>
            <a:r>
              <a:rPr lang="fr-FR" sz="2400" dirty="0" smtClean="0"/>
              <a:t> – Vérifier que les données sont cohérentes</a:t>
            </a:r>
            <a:endParaRPr lang="de-DE" sz="2400" dirty="0"/>
          </a:p>
        </p:txBody>
      </p:sp>
      <p:sp>
        <p:nvSpPr>
          <p:cNvPr id="9" name="Rectangle 8"/>
          <p:cNvSpPr/>
          <p:nvPr/>
        </p:nvSpPr>
        <p:spPr>
          <a:xfrm>
            <a:off x="9698611" y="2733772"/>
            <a:ext cx="2432115" cy="1272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Connecteur droit avec flèche 3"/>
          <p:cNvCxnSpPr>
            <a:stCxn id="9" idx="2"/>
            <a:endCxn id="12" idx="0"/>
          </p:cNvCxnSpPr>
          <p:nvPr/>
        </p:nvCxnSpPr>
        <p:spPr>
          <a:xfrm flipH="1">
            <a:off x="10914668" y="4006391"/>
            <a:ext cx="1" cy="3037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9891860" y="4310108"/>
            <a:ext cx="2045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+mj-lt"/>
              </a:rPr>
              <a:t>Graphe des angles vu précédemment</a:t>
            </a:r>
            <a:endParaRPr lang="de-DE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981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12</a:t>
            </a:fld>
            <a:endParaRPr lang="de-DE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870" y="1480008"/>
            <a:ext cx="7306130" cy="3780148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0" y="124377"/>
            <a:ext cx="10515600" cy="807534"/>
          </a:xfrm>
        </p:spPr>
        <p:txBody>
          <a:bodyPr>
            <a:noAutofit/>
          </a:bodyPr>
          <a:lstStyle/>
          <a:p>
            <a:r>
              <a:rPr lang="fr-FR" sz="3100" dirty="0" smtClean="0"/>
              <a:t>Ce que l’on peut observer sur les courbes :</a:t>
            </a:r>
            <a:br>
              <a:rPr lang="fr-FR" sz="3100" dirty="0" smtClean="0"/>
            </a:br>
            <a:r>
              <a:rPr lang="fr-FR" sz="2400" dirty="0" smtClean="0"/>
              <a:t>Analyse </a:t>
            </a:r>
            <a:r>
              <a:rPr lang="fr-FR" sz="2400" dirty="0" err="1" smtClean="0"/>
              <a:t>multicourbes</a:t>
            </a:r>
            <a:r>
              <a:rPr lang="fr-FR" sz="2400" dirty="0" smtClean="0"/>
              <a:t> – Vérifier que les données sont cohérentes</a:t>
            </a:r>
            <a:br>
              <a:rPr lang="fr-FR" sz="2400" dirty="0" smtClean="0"/>
            </a:br>
            <a:endParaRPr lang="de-DE" sz="2400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0" y="1581292"/>
            <a:ext cx="48858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b="1" dirty="0" smtClean="0">
                <a:latin typeface="+mj-lt"/>
              </a:rPr>
              <a:t>Accélération-Magnétomètre-Gyroscope</a:t>
            </a:r>
            <a:r>
              <a:rPr lang="fr-FR" sz="1800" dirty="0" smtClean="0">
                <a:latin typeface="+mj-lt"/>
              </a:rPr>
              <a:t> </a:t>
            </a:r>
            <a:r>
              <a:rPr lang="fr-FR" sz="2000" dirty="0" smtClean="0">
                <a:latin typeface="+mj-lt"/>
              </a:rPr>
              <a:t>:</a:t>
            </a:r>
          </a:p>
          <a:p>
            <a:r>
              <a:rPr lang="fr-FR" sz="1400" dirty="0" smtClean="0">
                <a:latin typeface="+mj-lt"/>
              </a:rPr>
              <a:t>Données extraites du </a:t>
            </a:r>
            <a:r>
              <a:rPr lang="fr-FR" sz="1400" dirty="0" err="1" smtClean="0">
                <a:latin typeface="+mj-lt"/>
              </a:rPr>
              <a:t>movuino</a:t>
            </a:r>
            <a:endParaRPr lang="fr-FR" sz="1400" dirty="0" smtClean="0">
              <a:latin typeface="+mj-lt"/>
            </a:endParaRPr>
          </a:p>
          <a:p>
            <a:r>
              <a:rPr lang="fr-FR" sz="1400" dirty="0" smtClean="0">
                <a:latin typeface="+mj-lt"/>
              </a:rPr>
              <a:t>Magnétomètre et accélération sont utilisés pour calculer les angles</a:t>
            </a:r>
          </a:p>
          <a:p>
            <a:r>
              <a:rPr lang="fr-FR" sz="1400" dirty="0" smtClean="0">
                <a:latin typeface="+mj-lt"/>
              </a:rPr>
              <a:t>Le gyroscope n’est pas utilisé dans les calculs mais il permet d’identifier certains mouvement (à-coup -&gt; rotation, reprise du stylo)</a:t>
            </a:r>
          </a:p>
          <a:p>
            <a:r>
              <a:rPr lang="fr-FR" sz="1400" dirty="0" smtClean="0">
                <a:latin typeface="+mj-lt"/>
              </a:rPr>
              <a:t>Accélération et magnétomètre sont difficilement exploitable à l’</a:t>
            </a:r>
            <a:r>
              <a:rPr lang="fr-FR" sz="1400" dirty="0" err="1" smtClean="0">
                <a:latin typeface="+mj-lt"/>
              </a:rPr>
              <a:t>oeuil</a:t>
            </a:r>
            <a:endParaRPr lang="fr-FR" sz="1400" dirty="0" smtClean="0">
              <a:latin typeface="+mj-lt"/>
            </a:endParaRPr>
          </a:p>
          <a:p>
            <a:r>
              <a:rPr lang="fr-FR" sz="1400" dirty="0">
                <a:latin typeface="+mj-lt"/>
              </a:rPr>
              <a:t>l</a:t>
            </a:r>
            <a:r>
              <a:rPr lang="fr-FR" sz="1400" dirty="0" smtClean="0">
                <a:latin typeface="+mj-lt"/>
              </a:rPr>
              <a:t>a norme de l’accélération</a:t>
            </a:r>
          </a:p>
          <a:p>
            <a:endParaRPr lang="fr-FR" sz="2000" dirty="0" smtClean="0">
              <a:latin typeface="+mj-lt"/>
            </a:endParaRPr>
          </a:p>
          <a:p>
            <a:endParaRPr lang="de-DE" sz="2000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85870" y="1480008"/>
            <a:ext cx="7227573" cy="1272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713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13</a:t>
            </a:fld>
            <a:endParaRPr lang="de-DE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870" y="1480008"/>
            <a:ext cx="7306130" cy="3780148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07534"/>
          </a:xfrm>
        </p:spPr>
        <p:txBody>
          <a:bodyPr>
            <a:noAutofit/>
          </a:bodyPr>
          <a:lstStyle/>
          <a:p>
            <a:r>
              <a:rPr lang="fr-FR" sz="3100" dirty="0" smtClean="0"/>
              <a:t>Ce que l’on peut observer sur les courbes :</a:t>
            </a:r>
            <a:br>
              <a:rPr lang="fr-FR" sz="3100" dirty="0" smtClean="0"/>
            </a:br>
            <a:r>
              <a:rPr lang="fr-FR" sz="2400" dirty="0" smtClean="0"/>
              <a:t>Analyse </a:t>
            </a:r>
            <a:r>
              <a:rPr lang="fr-FR" sz="2400" dirty="0" err="1" smtClean="0"/>
              <a:t>multicourbes</a:t>
            </a:r>
            <a:r>
              <a:rPr lang="fr-FR" sz="2400" dirty="0" smtClean="0"/>
              <a:t> – Vérifier que les données sont cohérentes</a:t>
            </a:r>
            <a:endParaRPr lang="de-DE" sz="2400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0" y="1581292"/>
            <a:ext cx="480767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1900" dirty="0" smtClean="0">
                <a:latin typeface="+mj-lt"/>
              </a:rPr>
              <a:t>Les courbes permettant de vérifier la cohérence des données :</a:t>
            </a:r>
          </a:p>
          <a:p>
            <a:r>
              <a:rPr lang="fr-FR" sz="1800" b="1" dirty="0" smtClean="0">
                <a:latin typeface="+mj-lt"/>
              </a:rPr>
              <a:t>Norme de l’accélération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fr-FR" sz="1400" dirty="0" smtClean="0">
                <a:latin typeface="+mj-lt"/>
              </a:rPr>
              <a:t>Détection d’à-coup (prise et repose du stylo par ex)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fr-FR" sz="1400" dirty="0" smtClean="0">
                <a:latin typeface="+mj-lt"/>
              </a:rPr>
              <a:t>Les à-coup peuvent donner des variations ponctuelles anormales de l’angle (ce n’est pas forcément grave selon moi)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fr-FR" sz="1400" dirty="0" smtClean="0">
                <a:latin typeface="+mj-lt"/>
              </a:rPr>
              <a:t>Vérifier si certains mouvement anormaux des angles ne sont pas liés à un pic d’accélération</a:t>
            </a:r>
          </a:p>
          <a:p>
            <a:r>
              <a:rPr lang="fr-FR" sz="1800" b="1" dirty="0" smtClean="0">
                <a:latin typeface="+mj-lt"/>
              </a:rPr>
              <a:t>Norme du magnétomètre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fr-FR" sz="1400" dirty="0" smtClean="0">
                <a:latin typeface="+mj-lt"/>
              </a:rPr>
              <a:t>Vérification que le champ magnétique environnant est stable -&gt; il doit être constant</a:t>
            </a:r>
          </a:p>
          <a:p>
            <a:r>
              <a:rPr lang="fr-FR" sz="1800" b="1" dirty="0" smtClean="0">
                <a:latin typeface="+mj-lt"/>
              </a:rPr>
              <a:t>Angle entre g et B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fr-FR" sz="1400" dirty="0" smtClean="0">
                <a:latin typeface="+mj-lt"/>
              </a:rPr>
              <a:t>Cette courbe représente l’angle entre le champ magnétique et la gravité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fr-FR" sz="1400" dirty="0" smtClean="0">
                <a:latin typeface="+mj-lt"/>
              </a:rPr>
              <a:t>g et B permettent de créer un repère nous menant à l’angle psi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fr-FR" sz="1400" dirty="0" smtClean="0">
                <a:latin typeface="+mj-lt"/>
              </a:rPr>
              <a:t>Une variation « anormale » de cette courbe montre que le champ magnétique n’est pas stable et que psi n’est pas acceptable</a:t>
            </a:r>
          </a:p>
          <a:p>
            <a:pPr lvl="1">
              <a:buFont typeface="Symbol" panose="05050102010706020507" pitchFamily="18" charset="2"/>
              <a:buChar char="-"/>
            </a:pPr>
            <a:endParaRPr lang="fr-FR" sz="1000" b="1" dirty="0">
              <a:latin typeface="+mj-lt"/>
            </a:endParaRPr>
          </a:p>
          <a:p>
            <a:pPr lvl="1">
              <a:buFont typeface="Symbol" panose="05050102010706020507" pitchFamily="18" charset="2"/>
              <a:buChar char="-"/>
            </a:pPr>
            <a:endParaRPr lang="fr-FR" sz="1600" dirty="0" smtClean="0">
              <a:latin typeface="+mj-lt"/>
            </a:endParaRPr>
          </a:p>
          <a:p>
            <a:endParaRPr lang="de-DE" sz="2000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85870" y="2733772"/>
            <a:ext cx="4833165" cy="2611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775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14</a:t>
            </a:fld>
            <a:endParaRPr lang="de-DE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07534"/>
          </a:xfrm>
        </p:spPr>
        <p:txBody>
          <a:bodyPr>
            <a:noAutofit/>
          </a:bodyPr>
          <a:lstStyle/>
          <a:p>
            <a:r>
              <a:rPr lang="fr-FR" sz="3100" dirty="0" smtClean="0"/>
              <a:t>Ce que l’on peut observer sur les courbes :</a:t>
            </a:r>
            <a:br>
              <a:rPr lang="fr-FR" sz="3100" dirty="0" smtClean="0"/>
            </a:br>
            <a:r>
              <a:rPr lang="fr-FR" sz="2400" dirty="0" smtClean="0"/>
              <a:t>Exemples</a:t>
            </a:r>
            <a:endParaRPr lang="de-DE" sz="2400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0" y="1581292"/>
            <a:ext cx="480767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1900" dirty="0" smtClean="0">
                <a:latin typeface="+mj-lt"/>
              </a:rPr>
              <a:t>Les courbes permettant de vérifier la cohérence des données :</a:t>
            </a:r>
          </a:p>
          <a:p>
            <a:r>
              <a:rPr lang="fr-FR" sz="1800" b="1" dirty="0" smtClean="0">
                <a:latin typeface="+mj-lt"/>
              </a:rPr>
              <a:t>Norme de l’accélération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fr-FR" sz="1400" dirty="0" smtClean="0">
                <a:latin typeface="+mj-lt"/>
              </a:rPr>
              <a:t>Détection d’à-coup (prise et repose du stylo par ex)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fr-FR" sz="1400" dirty="0" smtClean="0">
                <a:latin typeface="+mj-lt"/>
              </a:rPr>
              <a:t>Les à-coup peuvent donner des variations ponctuelles anormales de l’angle (ce n’est pas forcément grave selon moi)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fr-FR" sz="1400" dirty="0" smtClean="0">
                <a:latin typeface="+mj-lt"/>
              </a:rPr>
              <a:t>Vérifier si certains mouvement anormaux des angles ne sont pas liés à un pic d’accélération</a:t>
            </a:r>
          </a:p>
          <a:p>
            <a:r>
              <a:rPr lang="fr-FR" sz="1800" b="1" dirty="0" smtClean="0">
                <a:latin typeface="+mj-lt"/>
              </a:rPr>
              <a:t>Norme du magnétomètre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fr-FR" sz="1400" dirty="0" smtClean="0">
                <a:latin typeface="+mj-lt"/>
              </a:rPr>
              <a:t>Vérification que le champ magnétique environnant est stable -&gt; il doit être constant</a:t>
            </a:r>
          </a:p>
          <a:p>
            <a:r>
              <a:rPr lang="fr-FR" sz="1800" b="1" dirty="0" smtClean="0">
                <a:latin typeface="+mj-lt"/>
              </a:rPr>
              <a:t>Angle entre g et B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fr-FR" sz="1400" dirty="0" smtClean="0">
                <a:latin typeface="+mj-lt"/>
              </a:rPr>
              <a:t>Cette courbe représente l’angle entre le champ magnétique et la gravité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fr-FR" sz="1400" dirty="0" smtClean="0">
                <a:latin typeface="+mj-lt"/>
              </a:rPr>
              <a:t>g et B permettent de créer un repère nous menant à l’angle psi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fr-FR" sz="1400" dirty="0" smtClean="0">
                <a:latin typeface="+mj-lt"/>
              </a:rPr>
              <a:t>Une variation « anormale » de cette courbe montre que le champ magnétique n’est pas stable et que psi n’est pas </a:t>
            </a:r>
            <a:r>
              <a:rPr lang="fr-FR" sz="1400" dirty="0" smtClean="0">
                <a:latin typeface="+mj-lt"/>
              </a:rPr>
              <a:t>acceptable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400" b="1" dirty="0" smtClean="0">
                <a:latin typeface="+mj-lt"/>
              </a:rPr>
              <a:t>Globalement les données sont acceptables si ces 3 courbes sont « constantes »</a:t>
            </a:r>
            <a:endParaRPr lang="fr-FR" sz="1400" b="1" dirty="0">
              <a:latin typeface="+mj-lt"/>
            </a:endParaRPr>
          </a:p>
          <a:p>
            <a:pPr lvl="1">
              <a:buFont typeface="Symbol" panose="05050102010706020507" pitchFamily="18" charset="2"/>
              <a:buChar char="-"/>
            </a:pPr>
            <a:endParaRPr lang="fr-FR" sz="1600" dirty="0" smtClean="0">
              <a:latin typeface="+mj-lt"/>
            </a:endParaRPr>
          </a:p>
          <a:p>
            <a:endParaRPr lang="de-DE" sz="2000" dirty="0">
              <a:latin typeface="+mj-lt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r="3859"/>
          <a:stretch/>
        </p:blipFill>
        <p:spPr>
          <a:xfrm>
            <a:off x="4801393" y="1421520"/>
            <a:ext cx="7390607" cy="39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3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15</a:t>
            </a:fld>
            <a:endParaRPr lang="de-DE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07534"/>
          </a:xfrm>
        </p:spPr>
        <p:txBody>
          <a:bodyPr>
            <a:noAutofit/>
          </a:bodyPr>
          <a:lstStyle/>
          <a:p>
            <a:r>
              <a:rPr lang="fr-FR" sz="3100" dirty="0" smtClean="0"/>
              <a:t>Ce que l’on peut observer sur les courbes :</a:t>
            </a:r>
            <a:br>
              <a:rPr lang="fr-FR" sz="3100" dirty="0" smtClean="0"/>
            </a:br>
            <a:r>
              <a:rPr lang="fr-FR" sz="2400" dirty="0" smtClean="0"/>
              <a:t>Exemples</a:t>
            </a:r>
            <a:endParaRPr lang="de-DE" sz="2400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0" y="1581292"/>
            <a:ext cx="4807670" cy="4351338"/>
          </a:xfrm>
        </p:spPr>
        <p:txBody>
          <a:bodyPr>
            <a:normAutofit/>
          </a:bodyPr>
          <a:lstStyle/>
          <a:p>
            <a:r>
              <a:rPr lang="fr-FR" sz="2000" dirty="0" smtClean="0">
                <a:latin typeface="+mj-lt"/>
              </a:rPr>
              <a:t>Décalage des angles induits par le changement de repère</a:t>
            </a:r>
          </a:p>
          <a:p>
            <a:r>
              <a:rPr lang="fr-FR" sz="2000" dirty="0" smtClean="0">
                <a:latin typeface="+mj-lt"/>
              </a:rPr>
              <a:t>Angles pas en accord avec la vidéo mais les mouvements relatifs restent cohérents</a:t>
            </a:r>
            <a:endParaRPr lang="fr-FR" sz="2000" dirty="0">
              <a:latin typeface="+mj-lt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r="5048"/>
          <a:stretch/>
        </p:blipFill>
        <p:spPr>
          <a:xfrm>
            <a:off x="4807670" y="593017"/>
            <a:ext cx="7187883" cy="383909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300" y="3277964"/>
            <a:ext cx="2356079" cy="2964431"/>
          </a:xfrm>
          <a:prstGeom prst="rect">
            <a:avLst/>
          </a:prstGeom>
        </p:spPr>
      </p:pic>
      <p:grpSp>
        <p:nvGrpSpPr>
          <p:cNvPr id="9" name="Groupe 8"/>
          <p:cNvGrpSpPr/>
          <p:nvPr/>
        </p:nvGrpSpPr>
        <p:grpSpPr>
          <a:xfrm>
            <a:off x="8153400" y="4119274"/>
            <a:ext cx="2631032" cy="2237076"/>
            <a:chOff x="2736068" y="2858074"/>
            <a:chExt cx="4085126" cy="3562013"/>
          </a:xfrm>
        </p:grpSpPr>
        <p:cxnSp>
          <p:nvCxnSpPr>
            <p:cNvPr id="11" name="Connecteur droit 10"/>
            <p:cNvCxnSpPr>
              <a:stCxn id="14" idx="0"/>
              <a:endCxn id="14" idx="4"/>
            </p:cNvCxnSpPr>
            <p:nvPr/>
          </p:nvCxnSpPr>
          <p:spPr>
            <a:xfrm>
              <a:off x="4757231" y="3319787"/>
              <a:ext cx="0" cy="2734043"/>
            </a:xfrm>
            <a:prstGeom prst="line">
              <a:avLst/>
            </a:prstGeom>
            <a:ln w="127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>
              <a:stCxn id="14" idx="2"/>
              <a:endCxn id="14" idx="6"/>
            </p:cNvCxnSpPr>
            <p:nvPr/>
          </p:nvCxnSpPr>
          <p:spPr>
            <a:xfrm>
              <a:off x="3389231" y="4686809"/>
              <a:ext cx="2736000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e 12"/>
            <p:cNvGrpSpPr/>
            <p:nvPr/>
          </p:nvGrpSpPr>
          <p:grpSpPr>
            <a:xfrm>
              <a:off x="2736068" y="2858074"/>
              <a:ext cx="4085126" cy="3562013"/>
              <a:chOff x="2736068" y="2858074"/>
              <a:chExt cx="4085126" cy="3562013"/>
            </a:xfrm>
          </p:grpSpPr>
          <p:sp>
            <p:nvSpPr>
              <p:cNvPr id="14" name="Ellipse 13"/>
              <p:cNvSpPr/>
              <p:nvPr/>
            </p:nvSpPr>
            <p:spPr>
              <a:xfrm>
                <a:off x="3389231" y="3319787"/>
                <a:ext cx="2736000" cy="2734043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ZoneTexte 14"/>
              <p:cNvSpPr txBox="1"/>
              <p:nvPr/>
            </p:nvSpPr>
            <p:spPr>
              <a:xfrm>
                <a:off x="4841916" y="6050755"/>
                <a:ext cx="614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mtClean="0">
                    <a:solidFill>
                      <a:srgbClr val="FF0000"/>
                    </a:solidFill>
                  </a:rPr>
                  <a:t>360°</a:t>
                </a:r>
                <a:endParaRPr lang="de-DE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4339688" y="605075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mtClean="0">
                    <a:solidFill>
                      <a:srgbClr val="FF0000"/>
                    </a:solidFill>
                  </a:rPr>
                  <a:t>0°</a:t>
                </a:r>
                <a:endParaRPr lang="de-DE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ZoneTexte 16"/>
              <p:cNvSpPr txBox="1"/>
              <p:nvPr/>
            </p:nvSpPr>
            <p:spPr>
              <a:xfrm>
                <a:off x="4444271" y="2858074"/>
                <a:ext cx="614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mtClean="0">
                    <a:solidFill>
                      <a:srgbClr val="FF0000"/>
                    </a:solidFill>
                  </a:rPr>
                  <a:t>180°</a:t>
                </a:r>
                <a:endParaRPr lang="de-DE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ZoneTexte 17"/>
              <p:cNvSpPr txBox="1"/>
              <p:nvPr/>
            </p:nvSpPr>
            <p:spPr>
              <a:xfrm>
                <a:off x="2736068" y="4502142"/>
                <a:ext cx="49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mtClean="0">
                    <a:solidFill>
                      <a:srgbClr val="FF0000"/>
                    </a:solidFill>
                  </a:rPr>
                  <a:t>90°</a:t>
                </a:r>
                <a:endParaRPr lang="de-DE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ZoneTexte 18"/>
              <p:cNvSpPr txBox="1"/>
              <p:nvPr/>
            </p:nvSpPr>
            <p:spPr>
              <a:xfrm>
                <a:off x="6206923" y="4502142"/>
                <a:ext cx="614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mtClean="0">
                    <a:solidFill>
                      <a:srgbClr val="FF0000"/>
                    </a:solidFill>
                  </a:rPr>
                  <a:t>270°</a:t>
                </a:r>
                <a:endParaRPr lang="de-DE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868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200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234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"/>
            <a:ext cx="7731889" cy="671332"/>
          </a:xfrm>
        </p:spPr>
        <p:txBody>
          <a:bodyPr>
            <a:normAutofit/>
          </a:bodyPr>
          <a:lstStyle/>
          <a:p>
            <a:r>
              <a:rPr lang="fr-FR" sz="3200" dirty="0"/>
              <a:t>a</a:t>
            </a:r>
            <a:r>
              <a:rPr lang="fr-FR" sz="3200" dirty="0" smtClean="0"/>
              <a:t>ngle_extraction.py</a:t>
            </a:r>
            <a:endParaRPr lang="de-DE" sz="3200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45013" y="823581"/>
            <a:ext cx="4664242" cy="4351338"/>
          </a:xfrm>
        </p:spPr>
        <p:txBody>
          <a:bodyPr>
            <a:normAutofit/>
          </a:bodyPr>
          <a:lstStyle/>
          <a:p>
            <a:r>
              <a:rPr lang="fr-FR" sz="1800" dirty="0" smtClean="0"/>
              <a:t>Permet d’extraire des caractéristiques des signaux </a:t>
            </a:r>
          </a:p>
          <a:p>
            <a:r>
              <a:rPr lang="fr-FR" sz="1800" dirty="0" smtClean="0"/>
              <a:t>Pour l’instant :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fr-FR" sz="1800" dirty="0" smtClean="0"/>
              <a:t>Moyenne 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fr-FR" sz="1800" dirty="0" smtClean="0"/>
              <a:t>Variance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fr-FR" sz="1800" dirty="0" err="1" smtClean="0"/>
              <a:t>Regression</a:t>
            </a:r>
            <a:r>
              <a:rPr lang="fr-FR" sz="1800" dirty="0" smtClean="0"/>
              <a:t> linéaire </a:t>
            </a:r>
            <a:r>
              <a:rPr lang="fr-FR" sz="1800" dirty="0" err="1" smtClean="0"/>
              <a:t>ax+b</a:t>
            </a:r>
            <a:endParaRPr lang="fr-FR" sz="1800" dirty="0" smtClean="0"/>
          </a:p>
          <a:p>
            <a:r>
              <a:rPr lang="fr-FR" sz="1800" dirty="0" smtClean="0"/>
              <a:t>Mais on peut faire plus :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fr-FR" sz="1800" dirty="0" smtClean="0"/>
              <a:t>Autres régressions (polynomiales par ex)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fr-FR" sz="1800" dirty="0" smtClean="0"/>
              <a:t>Autres caractéristiques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fr-FR" sz="1800" dirty="0" smtClean="0"/>
              <a:t>Evaluation de la qualité des données</a:t>
            </a:r>
          </a:p>
          <a:p>
            <a:r>
              <a:rPr lang="fr-FR" sz="1800" dirty="0" smtClean="0"/>
              <a:t>Pour toutes les méthodes utilisées à présent on se place dans un régime « stationnaire » d’écriture</a:t>
            </a:r>
          </a:p>
          <a:p>
            <a:endParaRPr lang="de-DE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18</a:t>
            </a:fld>
            <a:endParaRPr lang="de-DE"/>
          </a:p>
        </p:txBody>
      </p:sp>
      <p:grpSp>
        <p:nvGrpSpPr>
          <p:cNvPr id="6" name="Groupe 5"/>
          <p:cNvGrpSpPr/>
          <p:nvPr/>
        </p:nvGrpSpPr>
        <p:grpSpPr>
          <a:xfrm>
            <a:off x="4909255" y="664443"/>
            <a:ext cx="7010400" cy="4669613"/>
            <a:chOff x="4620" y="-11725"/>
            <a:chExt cx="11924145" cy="675427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8" t="7413" r="9274" b="6958"/>
            <a:stretch/>
          </p:blipFill>
          <p:spPr>
            <a:xfrm>
              <a:off x="6691747" y="-11725"/>
              <a:ext cx="5237018" cy="2715491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7564586" y="2653649"/>
              <a:ext cx="3383349" cy="934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Réalisation des boucles</a:t>
              </a:r>
              <a:endParaRPr lang="fr-FR" dirty="0"/>
            </a:p>
          </p:txBody>
        </p:sp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7" t="7922" r="8907" b="5893"/>
            <a:stretch/>
          </p:blipFill>
          <p:spPr>
            <a:xfrm>
              <a:off x="4620" y="2715491"/>
              <a:ext cx="7751001" cy="402705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564584" y="133570"/>
              <a:ext cx="3306618" cy="2424903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877458" y="2261788"/>
              <a:ext cx="5582668" cy="783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u="sng" dirty="0" smtClean="0"/>
                <a:t>Approximation linéaire de psi sur une ligne par la méthode des moindres carrés</a:t>
              </a:r>
              <a:endParaRPr lang="fr-FR" sz="1400" b="1" u="sng" dirty="0"/>
            </a:p>
          </p:txBody>
        </p:sp>
        <p:cxnSp>
          <p:nvCxnSpPr>
            <p:cNvPr id="13" name="Connecteur droit 12"/>
            <p:cNvCxnSpPr/>
            <p:nvPr/>
          </p:nvCxnSpPr>
          <p:spPr>
            <a:xfrm flipV="1">
              <a:off x="360218" y="133571"/>
              <a:ext cx="7204366" cy="2766647"/>
            </a:xfrm>
            <a:prstGeom prst="line">
              <a:avLst/>
            </a:prstGeom>
            <a:ln>
              <a:solidFill>
                <a:srgbClr val="00B05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 flipV="1">
              <a:off x="7656945" y="2570199"/>
              <a:ext cx="3198628" cy="3932201"/>
            </a:xfrm>
            <a:prstGeom prst="line">
              <a:avLst/>
            </a:prstGeom>
            <a:ln>
              <a:solidFill>
                <a:srgbClr val="00B05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463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66018" cy="63240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Courbes</a:t>
            </a:r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4620" y="-11725"/>
            <a:ext cx="11924145" cy="6754271"/>
            <a:chOff x="4620" y="-11725"/>
            <a:chExt cx="11924145" cy="6754271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8" t="7413" r="9274" b="6958"/>
            <a:stretch/>
          </p:blipFill>
          <p:spPr>
            <a:xfrm>
              <a:off x="6691747" y="-11725"/>
              <a:ext cx="5237018" cy="2715491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8027823" y="2261788"/>
              <a:ext cx="2953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Réalisation des boucles</a:t>
              </a:r>
              <a:endParaRPr lang="fr-FR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7" t="7922" r="8907" b="5893"/>
            <a:stretch/>
          </p:blipFill>
          <p:spPr>
            <a:xfrm>
              <a:off x="4620" y="2715491"/>
              <a:ext cx="7751000" cy="4027055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7564584" y="133570"/>
              <a:ext cx="3306618" cy="2424903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1649048" y="2261788"/>
              <a:ext cx="48110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u="sng" dirty="0" smtClean="0"/>
                <a:t>Approximation linéaire de psi sur une ligne par la méthode des moindres carrés</a:t>
              </a:r>
              <a:endParaRPr lang="fr-FR" sz="1400" b="1" u="sng" dirty="0"/>
            </a:p>
          </p:txBody>
        </p:sp>
        <p:cxnSp>
          <p:nvCxnSpPr>
            <p:cNvPr id="27" name="Connecteur droit 26"/>
            <p:cNvCxnSpPr/>
            <p:nvPr/>
          </p:nvCxnSpPr>
          <p:spPr>
            <a:xfrm flipV="1">
              <a:off x="360218" y="133571"/>
              <a:ext cx="7204366" cy="2766647"/>
            </a:xfrm>
            <a:prstGeom prst="line">
              <a:avLst/>
            </a:prstGeom>
            <a:ln>
              <a:solidFill>
                <a:srgbClr val="00B05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 flipV="1">
              <a:off x="7656945" y="2570199"/>
              <a:ext cx="3198628" cy="3932201"/>
            </a:xfrm>
            <a:prstGeom prst="line">
              <a:avLst/>
            </a:prstGeom>
            <a:ln>
              <a:solidFill>
                <a:srgbClr val="00B05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017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87481"/>
            <a:ext cx="10515600" cy="786063"/>
          </a:xfrm>
        </p:spPr>
        <p:txBody>
          <a:bodyPr>
            <a:noAutofit/>
          </a:bodyPr>
          <a:lstStyle/>
          <a:p>
            <a:r>
              <a:rPr lang="fr-FR" sz="3200" dirty="0" smtClean="0"/>
              <a:t>Utilisation des codes python : </a:t>
            </a:r>
            <a:r>
              <a:rPr lang="fr-FR" sz="3200" dirty="0" err="1" smtClean="0"/>
              <a:t>SensitivPenDataHandler</a:t>
            </a:r>
            <a:r>
              <a:rPr lang="fr-FR" sz="3200" dirty="0" smtClean="0"/>
              <a:t/>
            </a:r>
            <a:br>
              <a:rPr lang="fr-FR" sz="3200" dirty="0" smtClean="0"/>
            </a:br>
            <a:endParaRPr lang="de-DE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2352" y="988679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fr-FR" dirty="0">
                <a:latin typeface="+mj-lt"/>
              </a:rPr>
              <a:t>3</a:t>
            </a:r>
            <a:r>
              <a:rPr lang="fr-FR" dirty="0" smtClean="0">
                <a:latin typeface="+mj-lt"/>
              </a:rPr>
              <a:t> fichiers principaux :</a:t>
            </a:r>
          </a:p>
          <a:p>
            <a:pPr algn="just"/>
            <a:r>
              <a:rPr lang="fr-FR" b="1" dirty="0">
                <a:latin typeface="+mj-lt"/>
              </a:rPr>
              <a:t>m</a:t>
            </a:r>
            <a:r>
              <a:rPr lang="fr-FR" b="1" dirty="0" smtClean="0">
                <a:latin typeface="+mj-lt"/>
              </a:rPr>
              <a:t>ain.py </a:t>
            </a:r>
            <a:r>
              <a:rPr lang="fr-FR" dirty="0" smtClean="0">
                <a:latin typeface="+mj-lt"/>
              </a:rPr>
              <a:t>: extrait les données du </a:t>
            </a:r>
            <a:r>
              <a:rPr lang="fr-FR" dirty="0" err="1" smtClean="0">
                <a:latin typeface="+mj-lt"/>
              </a:rPr>
              <a:t>movuino</a:t>
            </a:r>
            <a:r>
              <a:rPr lang="fr-FR" dirty="0" smtClean="0">
                <a:latin typeface="+mj-lt"/>
              </a:rPr>
              <a:t> et calcul les angles psi et </a:t>
            </a:r>
            <a:r>
              <a:rPr lang="fr-FR" dirty="0" err="1" smtClean="0">
                <a:latin typeface="+mj-lt"/>
              </a:rPr>
              <a:t>theta</a:t>
            </a:r>
            <a:endParaRPr lang="fr-FR" dirty="0" smtClean="0">
              <a:latin typeface="+mj-lt"/>
            </a:endParaRPr>
          </a:p>
          <a:p>
            <a:pPr algn="just"/>
            <a:r>
              <a:rPr lang="fr-FR" b="1" dirty="0" smtClean="0">
                <a:latin typeface="+mj-lt"/>
              </a:rPr>
              <a:t>main_viz.py</a:t>
            </a:r>
            <a:r>
              <a:rPr lang="fr-FR" dirty="0" smtClean="0">
                <a:latin typeface="+mj-lt"/>
              </a:rPr>
              <a:t> : Visualise les données d’un fichier issue du </a:t>
            </a:r>
            <a:r>
              <a:rPr lang="fr-FR" dirty="0" err="1" smtClean="0">
                <a:latin typeface="+mj-lt"/>
              </a:rPr>
              <a:t>sensitivPen</a:t>
            </a:r>
            <a:endParaRPr lang="fr-FR" dirty="0" smtClean="0">
              <a:latin typeface="+mj-lt"/>
            </a:endParaRPr>
          </a:p>
          <a:p>
            <a:pPr algn="just"/>
            <a:r>
              <a:rPr lang="fr-FR" b="1" dirty="0" smtClean="0">
                <a:latin typeface="+mj-lt"/>
              </a:rPr>
              <a:t>angle_extraction.py</a:t>
            </a:r>
            <a:r>
              <a:rPr lang="fr-FR" dirty="0" smtClean="0">
                <a:latin typeface="+mj-lt"/>
              </a:rPr>
              <a:t> : Programme que j’utilise pour extraire les </a:t>
            </a:r>
            <a:r>
              <a:rPr lang="fr-FR" dirty="0" err="1" smtClean="0">
                <a:latin typeface="+mj-lt"/>
              </a:rPr>
              <a:t>features</a:t>
            </a:r>
            <a:r>
              <a:rPr lang="fr-FR" dirty="0" smtClean="0">
                <a:latin typeface="+mj-lt"/>
              </a:rPr>
              <a:t> statistiques des postures/</a:t>
            </a:r>
            <a:r>
              <a:rPr lang="fr-FR" dirty="0" err="1" smtClean="0">
                <a:latin typeface="+mj-lt"/>
              </a:rPr>
              <a:t>anlges</a:t>
            </a:r>
            <a:r>
              <a:rPr lang="fr-FR" dirty="0" smtClean="0">
                <a:latin typeface="+mj-lt"/>
              </a:rPr>
              <a:t> (ex: moyenne, variance, régression</a:t>
            </a:r>
            <a:r>
              <a:rPr lang="fr-FR" dirty="0">
                <a:latin typeface="+mj-lt"/>
              </a:rPr>
              <a:t>)</a:t>
            </a:r>
            <a:endParaRPr lang="de-DE" dirty="0">
              <a:latin typeface="+mj-lt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2</a:t>
            </a:fld>
            <a:endParaRPr lang="de-DE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52" y="4169142"/>
            <a:ext cx="2904380" cy="117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7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20</a:t>
            </a:fld>
            <a:endParaRPr lang="de-DE"/>
          </a:p>
        </p:txBody>
      </p:sp>
      <p:grpSp>
        <p:nvGrpSpPr>
          <p:cNvPr id="7" name="Groupe 6"/>
          <p:cNvGrpSpPr/>
          <p:nvPr/>
        </p:nvGrpSpPr>
        <p:grpSpPr>
          <a:xfrm>
            <a:off x="1025486" y="2965052"/>
            <a:ext cx="3499362" cy="3064044"/>
            <a:chOff x="2736068" y="2858074"/>
            <a:chExt cx="4085126" cy="3562013"/>
          </a:xfrm>
        </p:grpSpPr>
        <p:cxnSp>
          <p:nvCxnSpPr>
            <p:cNvPr id="8" name="Connecteur droit 7"/>
            <p:cNvCxnSpPr>
              <a:stCxn id="11" idx="0"/>
              <a:endCxn id="11" idx="4"/>
            </p:cNvCxnSpPr>
            <p:nvPr/>
          </p:nvCxnSpPr>
          <p:spPr>
            <a:xfrm>
              <a:off x="4757231" y="3319787"/>
              <a:ext cx="0" cy="2734043"/>
            </a:xfrm>
            <a:prstGeom prst="line">
              <a:avLst/>
            </a:prstGeom>
            <a:ln w="127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>
              <a:stCxn id="11" idx="2"/>
              <a:endCxn id="11" idx="6"/>
            </p:cNvCxnSpPr>
            <p:nvPr/>
          </p:nvCxnSpPr>
          <p:spPr>
            <a:xfrm>
              <a:off x="3389231" y="4686809"/>
              <a:ext cx="2736000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e 9"/>
            <p:cNvGrpSpPr/>
            <p:nvPr/>
          </p:nvGrpSpPr>
          <p:grpSpPr>
            <a:xfrm>
              <a:off x="2736068" y="2858074"/>
              <a:ext cx="4085126" cy="3562013"/>
              <a:chOff x="2736068" y="2858074"/>
              <a:chExt cx="4085126" cy="3562013"/>
            </a:xfrm>
          </p:grpSpPr>
          <p:sp>
            <p:nvSpPr>
              <p:cNvPr id="11" name="Ellipse 10"/>
              <p:cNvSpPr/>
              <p:nvPr/>
            </p:nvSpPr>
            <p:spPr>
              <a:xfrm>
                <a:off x="3389231" y="3319787"/>
                <a:ext cx="2736000" cy="2734043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4841916" y="6050755"/>
                <a:ext cx="614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mtClean="0">
                    <a:solidFill>
                      <a:srgbClr val="FF0000"/>
                    </a:solidFill>
                  </a:rPr>
                  <a:t>360°</a:t>
                </a:r>
                <a:endParaRPr lang="de-DE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4339688" y="605075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mtClean="0">
                    <a:solidFill>
                      <a:srgbClr val="FF0000"/>
                    </a:solidFill>
                  </a:rPr>
                  <a:t>0°</a:t>
                </a:r>
                <a:endParaRPr lang="de-DE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ZoneTexte 13"/>
              <p:cNvSpPr txBox="1"/>
              <p:nvPr/>
            </p:nvSpPr>
            <p:spPr>
              <a:xfrm>
                <a:off x="4444271" y="2858074"/>
                <a:ext cx="614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mtClean="0">
                    <a:solidFill>
                      <a:srgbClr val="FF0000"/>
                    </a:solidFill>
                  </a:rPr>
                  <a:t>180°</a:t>
                </a:r>
                <a:endParaRPr lang="de-DE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ZoneTexte 14"/>
              <p:cNvSpPr txBox="1"/>
              <p:nvPr/>
            </p:nvSpPr>
            <p:spPr>
              <a:xfrm>
                <a:off x="2736068" y="4502142"/>
                <a:ext cx="49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mtClean="0">
                    <a:solidFill>
                      <a:srgbClr val="FF0000"/>
                    </a:solidFill>
                  </a:rPr>
                  <a:t>90°</a:t>
                </a:r>
                <a:endParaRPr lang="de-DE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6206923" y="4502142"/>
                <a:ext cx="614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mtClean="0">
                    <a:solidFill>
                      <a:srgbClr val="FF0000"/>
                    </a:solidFill>
                  </a:rPr>
                  <a:t>270°</a:t>
                </a:r>
                <a:endParaRPr lang="de-DE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890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918243"/>
            <a:ext cx="12192000" cy="495465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1800" dirty="0" smtClean="0">
                <a:latin typeface="+mj-lt"/>
              </a:rPr>
              <a:t>Penser à spécifier : </a:t>
            </a:r>
          </a:p>
          <a:p>
            <a:pPr algn="just"/>
            <a:r>
              <a:rPr lang="fr-FR" sz="1800" dirty="0" smtClean="0">
                <a:latin typeface="+mj-lt"/>
              </a:rPr>
              <a:t>Port du </a:t>
            </a:r>
            <a:r>
              <a:rPr lang="fr-FR" sz="1800" dirty="0" err="1" smtClean="0">
                <a:latin typeface="+mj-lt"/>
              </a:rPr>
              <a:t>movuino</a:t>
            </a:r>
            <a:endParaRPr lang="fr-FR" sz="1800" dirty="0" smtClean="0">
              <a:latin typeface="+mj-lt"/>
            </a:endParaRPr>
          </a:p>
          <a:p>
            <a:pPr algn="just"/>
            <a:r>
              <a:rPr lang="fr-FR" sz="1800" dirty="0" smtClean="0">
                <a:latin typeface="+mj-lt"/>
              </a:rPr>
              <a:t>Le dossier où seront stockées les données</a:t>
            </a:r>
          </a:p>
          <a:p>
            <a:pPr marL="0" indent="0" algn="just">
              <a:buNone/>
            </a:pPr>
            <a:endParaRPr lang="fr-FR" sz="1800" dirty="0">
              <a:latin typeface="+mj-lt"/>
            </a:endParaRPr>
          </a:p>
          <a:p>
            <a:pPr marL="0" indent="0" algn="just">
              <a:buNone/>
            </a:pPr>
            <a:r>
              <a:rPr lang="fr-FR" sz="1800" dirty="0" smtClean="0">
                <a:latin typeface="+mj-lt"/>
              </a:rPr>
              <a:t>A la fin du programme, les fichiers extraits auront comme colonnes : </a:t>
            </a:r>
          </a:p>
          <a:p>
            <a:pPr marL="0" indent="0" algn="just">
              <a:buNone/>
            </a:pPr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time,ax,ay,az,gx,gy,gz,mx,my,mz,normAcc,normMag,normGyr,psi,theta,angle_acc_mag  </a:t>
            </a:r>
          </a:p>
          <a:p>
            <a:pPr marL="0" indent="0">
              <a:buNone/>
            </a:pPr>
            <a:endParaRPr lang="fr-FR" sz="1800" dirty="0" smtClean="0">
              <a:latin typeface="+mj-lt"/>
            </a:endParaRPr>
          </a:p>
          <a:p>
            <a:pPr marL="0" indent="0">
              <a:buNone/>
            </a:pPr>
            <a:r>
              <a:rPr lang="fr-FR" sz="1800" dirty="0" smtClean="0">
                <a:latin typeface="+mj-lt"/>
              </a:rPr>
              <a:t>Avec : </a:t>
            </a:r>
          </a:p>
          <a:p>
            <a:r>
              <a:rPr lang="fr-F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normX</a:t>
            </a:r>
            <a:r>
              <a:rPr lang="fr-FR" sz="1800" dirty="0" smtClean="0">
                <a:latin typeface="+mj-lt"/>
              </a:rPr>
              <a:t> : norme du vecteur X pour chaque instant t</a:t>
            </a:r>
          </a:p>
          <a:p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Psi </a:t>
            </a:r>
            <a:r>
              <a:rPr lang="fr-FR" sz="1800" dirty="0" smtClean="0">
                <a:latin typeface="+mj-lt"/>
              </a:rPr>
              <a:t>: Azimut du stylo</a:t>
            </a:r>
          </a:p>
          <a:p>
            <a:r>
              <a:rPr lang="fr-F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800" dirty="0" smtClean="0">
                <a:latin typeface="+mj-lt"/>
              </a:rPr>
              <a:t>: inclinaison du stylo</a:t>
            </a:r>
          </a:p>
          <a:p>
            <a:r>
              <a:rPr lang="fr-F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Angle_acc_mag</a:t>
            </a:r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800" dirty="0" smtClean="0">
                <a:latin typeface="+mj-lt"/>
              </a:rPr>
              <a:t>: permet d’évaluer la stabilité de l’angle psi (expliqué plus loin)</a:t>
            </a:r>
          </a:p>
          <a:p>
            <a:pPr marL="0" indent="0">
              <a:buNone/>
            </a:pPr>
            <a:endParaRPr lang="de-DE" dirty="0">
              <a:latin typeface="+mj-lt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3</a:t>
            </a:fld>
            <a:endParaRPr lang="de-DE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0" y="0"/>
            <a:ext cx="6215605" cy="918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smtClean="0"/>
              <a:t>Utilisation des codes python : main.py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24816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4</a:t>
            </a:fld>
            <a:endParaRPr lang="de-DE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95" y="918243"/>
            <a:ext cx="5992071" cy="5278536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4891207" y="1462253"/>
            <a:ext cx="2192499" cy="193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1542764" y="2059177"/>
            <a:ext cx="5540942" cy="80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e 15"/>
          <p:cNvGrpSpPr/>
          <p:nvPr/>
        </p:nvGrpSpPr>
        <p:grpSpPr>
          <a:xfrm>
            <a:off x="5613478" y="2835798"/>
            <a:ext cx="1470228" cy="1208928"/>
            <a:chOff x="5613478" y="2835798"/>
            <a:chExt cx="1470228" cy="1208928"/>
          </a:xfrm>
        </p:grpSpPr>
        <p:sp>
          <p:nvSpPr>
            <p:cNvPr id="13" name="Accolade fermante 12"/>
            <p:cNvSpPr/>
            <p:nvPr/>
          </p:nvSpPr>
          <p:spPr>
            <a:xfrm>
              <a:off x="5613478" y="2835798"/>
              <a:ext cx="586451" cy="1208928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4" name="Connecteur droit avec flèche 13"/>
            <p:cNvCxnSpPr/>
            <p:nvPr/>
          </p:nvCxnSpPr>
          <p:spPr>
            <a:xfrm>
              <a:off x="6199929" y="3440262"/>
              <a:ext cx="88377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e 16"/>
          <p:cNvGrpSpPr/>
          <p:nvPr/>
        </p:nvGrpSpPr>
        <p:grpSpPr>
          <a:xfrm>
            <a:off x="5613478" y="4204297"/>
            <a:ext cx="1470228" cy="1860837"/>
            <a:chOff x="5613478" y="2835798"/>
            <a:chExt cx="1470228" cy="1208928"/>
          </a:xfrm>
        </p:grpSpPr>
        <p:sp>
          <p:nvSpPr>
            <p:cNvPr id="18" name="Accolade fermante 17"/>
            <p:cNvSpPr/>
            <p:nvPr/>
          </p:nvSpPr>
          <p:spPr>
            <a:xfrm>
              <a:off x="5613478" y="2835798"/>
              <a:ext cx="586451" cy="1208928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Connecteur droit avec flèche 18"/>
            <p:cNvCxnSpPr/>
            <p:nvPr/>
          </p:nvCxnSpPr>
          <p:spPr>
            <a:xfrm>
              <a:off x="6199929" y="3440262"/>
              <a:ext cx="88377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ZoneTexte 22"/>
          <p:cNvSpPr txBox="1"/>
          <p:nvPr/>
        </p:nvSpPr>
        <p:spPr>
          <a:xfrm>
            <a:off x="7083706" y="1329516"/>
            <a:ext cx="440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Path du dossier où seront extrait les données</a:t>
            </a:r>
            <a:endParaRPr lang="de-DE" dirty="0"/>
          </a:p>
        </p:txBody>
      </p:sp>
      <p:sp>
        <p:nvSpPr>
          <p:cNvPr id="24" name="ZoneTexte 23"/>
          <p:cNvSpPr txBox="1"/>
          <p:nvPr/>
        </p:nvSpPr>
        <p:spPr>
          <a:xfrm>
            <a:off x="7083706" y="1955210"/>
            <a:ext cx="3401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Port série du </a:t>
            </a:r>
            <a:r>
              <a:rPr lang="fr-FR" dirty="0" err="1" smtClean="0"/>
              <a:t>movuino</a:t>
            </a:r>
            <a:r>
              <a:rPr lang="fr-FR" dirty="0" smtClean="0"/>
              <a:t>/</a:t>
            </a:r>
            <a:r>
              <a:rPr lang="fr-FR" dirty="0" err="1" smtClean="0"/>
              <a:t>sensitivPen</a:t>
            </a:r>
            <a:endParaRPr lang="de-DE" dirty="0"/>
          </a:p>
        </p:txBody>
      </p:sp>
      <p:sp>
        <p:nvSpPr>
          <p:cNvPr id="25" name="ZoneTexte 24"/>
          <p:cNvSpPr txBox="1"/>
          <p:nvPr/>
        </p:nvSpPr>
        <p:spPr>
          <a:xfrm>
            <a:off x="7156769" y="3195310"/>
            <a:ext cx="4555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1- Extraction de tout les fichiers du </a:t>
            </a:r>
            <a:r>
              <a:rPr lang="fr-FR" dirty="0" err="1" smtClean="0"/>
              <a:t>sensitivPen</a:t>
            </a:r>
            <a:endParaRPr lang="de-DE" dirty="0"/>
          </a:p>
        </p:txBody>
      </p:sp>
      <p:sp>
        <p:nvSpPr>
          <p:cNvPr id="26" name="ZoneTexte 25"/>
          <p:cNvSpPr txBox="1"/>
          <p:nvPr/>
        </p:nvSpPr>
        <p:spPr>
          <a:xfrm>
            <a:off x="7156769" y="4950049"/>
            <a:ext cx="495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  <a:r>
              <a:rPr lang="fr-FR" dirty="0" smtClean="0"/>
              <a:t>- Parcours tout les fichiers extraits pour ajouter le calcul </a:t>
            </a:r>
            <a:r>
              <a:rPr lang="fr-FR" dirty="0"/>
              <a:t>d</a:t>
            </a:r>
            <a:r>
              <a:rPr lang="fr-FR" dirty="0" smtClean="0"/>
              <a:t>es angles, des normes et </a:t>
            </a:r>
            <a:r>
              <a:rPr lang="fr-FR" dirty="0" err="1" smtClean="0"/>
              <a:t>angle_acc_mag</a:t>
            </a:r>
            <a:endParaRPr lang="de-DE" dirty="0"/>
          </a:p>
        </p:txBody>
      </p:sp>
      <p:sp>
        <p:nvSpPr>
          <p:cNvPr id="28" name="Titre 1"/>
          <p:cNvSpPr txBox="1">
            <a:spLocks/>
          </p:cNvSpPr>
          <p:nvPr/>
        </p:nvSpPr>
        <p:spPr>
          <a:xfrm>
            <a:off x="0" y="0"/>
            <a:ext cx="6215605" cy="918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smtClean="0"/>
              <a:t>Utilisation des codes python : main.py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77321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5</a:t>
            </a:fld>
            <a:endParaRPr lang="de-DE"/>
          </a:p>
        </p:txBody>
      </p:sp>
      <p:sp>
        <p:nvSpPr>
          <p:cNvPr id="23" name="ZoneTexte 22"/>
          <p:cNvSpPr txBox="1"/>
          <p:nvPr/>
        </p:nvSpPr>
        <p:spPr>
          <a:xfrm>
            <a:off x="7909577" y="866794"/>
            <a:ext cx="3271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Path du dossier où se situent la/les données à visualiser</a:t>
            </a:r>
            <a:endParaRPr lang="de-DE" dirty="0"/>
          </a:p>
        </p:txBody>
      </p:sp>
      <p:sp>
        <p:nvSpPr>
          <p:cNvPr id="25" name="ZoneTexte 24"/>
          <p:cNvSpPr txBox="1"/>
          <p:nvPr/>
        </p:nvSpPr>
        <p:spPr>
          <a:xfrm>
            <a:off x="7909577" y="2529198"/>
            <a:ext cx="3641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Visualise tout les fichiers du dossier spécifié</a:t>
            </a:r>
            <a:endParaRPr lang="de-DE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5" y="866794"/>
            <a:ext cx="6668431" cy="3048425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5694230" y="1032154"/>
            <a:ext cx="2192499" cy="193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e 16"/>
          <p:cNvGrpSpPr/>
          <p:nvPr/>
        </p:nvGrpSpPr>
        <p:grpSpPr>
          <a:xfrm>
            <a:off x="6369209" y="2061109"/>
            <a:ext cx="1470228" cy="1134202"/>
            <a:chOff x="5613478" y="2835798"/>
            <a:chExt cx="1470228" cy="1208928"/>
          </a:xfrm>
        </p:grpSpPr>
        <p:sp>
          <p:nvSpPr>
            <p:cNvPr id="18" name="Accolade fermante 17"/>
            <p:cNvSpPr/>
            <p:nvPr/>
          </p:nvSpPr>
          <p:spPr>
            <a:xfrm>
              <a:off x="5613478" y="2835798"/>
              <a:ext cx="586451" cy="1208928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Connecteur droit avec flèche 18"/>
            <p:cNvCxnSpPr/>
            <p:nvPr/>
          </p:nvCxnSpPr>
          <p:spPr>
            <a:xfrm>
              <a:off x="6199929" y="3440262"/>
              <a:ext cx="88377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re 1"/>
          <p:cNvSpPr txBox="1">
            <a:spLocks/>
          </p:cNvSpPr>
          <p:nvPr/>
        </p:nvSpPr>
        <p:spPr>
          <a:xfrm>
            <a:off x="0" y="0"/>
            <a:ext cx="7839437" cy="918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 smtClean="0"/>
              <a:t>Utilisation des codes python : main_viz.py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60620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8654"/>
          </a:xfrm>
        </p:spPr>
        <p:txBody>
          <a:bodyPr>
            <a:normAutofit fontScale="90000"/>
          </a:bodyPr>
          <a:lstStyle/>
          <a:p>
            <a:r>
              <a:rPr lang="fr-FR" sz="3200" smtClean="0"/>
              <a:t>Comprendre les données issues de SensitivPenDataHandler</a:t>
            </a:r>
            <a:br>
              <a:rPr lang="fr-FR" sz="3200" smtClean="0"/>
            </a:br>
            <a:endParaRPr lang="de-DE" sz="320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1"/>
          </p:nvPr>
        </p:nvSpPr>
        <p:spPr>
          <a:xfrm>
            <a:off x="368389" y="923827"/>
            <a:ext cx="5033117" cy="4496585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Il faut savoir :</a:t>
            </a:r>
          </a:p>
          <a:p>
            <a:r>
              <a:rPr lang="fr-FR" sz="2000" dirty="0" smtClean="0"/>
              <a:t>comprendre à quoi les courbes correspondent</a:t>
            </a:r>
          </a:p>
          <a:p>
            <a:r>
              <a:rPr lang="fr-FR" sz="2000" dirty="0" smtClean="0"/>
              <a:t>Faire le lien avec la vidéo</a:t>
            </a:r>
          </a:p>
          <a:p>
            <a:r>
              <a:rPr lang="fr-FR" sz="2000" dirty="0" smtClean="0"/>
              <a:t>Si les données sont exploitables</a:t>
            </a:r>
          </a:p>
          <a:p>
            <a:endParaRPr lang="de-DE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6</a:t>
            </a:fld>
            <a:endParaRPr lang="de-DE"/>
          </a:p>
        </p:txBody>
      </p:sp>
      <p:grpSp>
        <p:nvGrpSpPr>
          <p:cNvPr id="10" name="Groupe 9"/>
          <p:cNvGrpSpPr/>
          <p:nvPr/>
        </p:nvGrpSpPr>
        <p:grpSpPr>
          <a:xfrm>
            <a:off x="5401506" y="1530245"/>
            <a:ext cx="6790494" cy="3958950"/>
            <a:chOff x="5401506" y="1643062"/>
            <a:chExt cx="6790494" cy="3958950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1506" y="1643062"/>
              <a:ext cx="6790494" cy="3573944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6675980" y="5232680"/>
              <a:ext cx="4241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Exemple de courbes que </a:t>
              </a:r>
              <a:r>
                <a:rPr lang="fr-FR" smtClean="0"/>
                <a:t>l’on peut observer</a:t>
              </a:r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2051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6199"/>
            <a:ext cx="9201873" cy="1129534"/>
          </a:xfrm>
        </p:spPr>
        <p:txBody>
          <a:bodyPr>
            <a:normAutofit fontScale="90000"/>
          </a:bodyPr>
          <a:lstStyle/>
          <a:p>
            <a:r>
              <a:rPr lang="fr-FR" sz="3200" dirty="0" smtClean="0"/>
              <a:t>Comprendre les données issues de </a:t>
            </a:r>
            <a:r>
              <a:rPr lang="fr-FR" sz="3200" dirty="0" err="1" smtClean="0"/>
              <a:t>SensitivPenDataHandler</a:t>
            </a:r>
            <a:r>
              <a:rPr lang="fr-FR" sz="3200" dirty="0" smtClean="0"/>
              <a:t> : </a:t>
            </a:r>
            <a:r>
              <a:rPr lang="fr-FR" sz="2700" dirty="0" smtClean="0"/>
              <a:t>Les angles </a:t>
            </a:r>
            <a:r>
              <a:rPr lang="fr-FR" sz="3200" dirty="0" smtClean="0"/>
              <a:t/>
            </a:r>
            <a:br>
              <a:rPr lang="fr-FR" sz="3200" dirty="0" smtClean="0"/>
            </a:br>
            <a:endParaRPr lang="de-DE" sz="3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962400" y="6356350"/>
            <a:ext cx="4114800" cy="365125"/>
          </a:xfrm>
        </p:spPr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7</a:t>
            </a:fld>
            <a:endParaRPr lang="de-DE"/>
          </a:p>
        </p:txBody>
      </p:sp>
      <p:grpSp>
        <p:nvGrpSpPr>
          <p:cNvPr id="45" name="Groupe 44"/>
          <p:cNvGrpSpPr/>
          <p:nvPr/>
        </p:nvGrpSpPr>
        <p:grpSpPr>
          <a:xfrm>
            <a:off x="7817525" y="774937"/>
            <a:ext cx="4007593" cy="4240123"/>
            <a:chOff x="6778394" y="660249"/>
            <a:chExt cx="4364544" cy="4676681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3"/>
            <a:srcRect b="17897"/>
            <a:stretch/>
          </p:blipFill>
          <p:spPr>
            <a:xfrm>
              <a:off x="6778394" y="660249"/>
              <a:ext cx="4364544" cy="4676681"/>
            </a:xfrm>
            <a:prstGeom prst="rect">
              <a:avLst/>
            </a:prstGeom>
          </p:spPr>
        </p:pic>
        <p:grpSp>
          <p:nvGrpSpPr>
            <p:cNvPr id="25" name="Groupe 24"/>
            <p:cNvGrpSpPr/>
            <p:nvPr/>
          </p:nvGrpSpPr>
          <p:grpSpPr>
            <a:xfrm>
              <a:off x="6948144" y="1001180"/>
              <a:ext cx="3499362" cy="3064044"/>
              <a:chOff x="2736068" y="2858074"/>
              <a:chExt cx="4085126" cy="3562013"/>
            </a:xfrm>
          </p:grpSpPr>
          <p:cxnSp>
            <p:nvCxnSpPr>
              <p:cNvPr id="26" name="Connecteur droit 25"/>
              <p:cNvCxnSpPr>
                <a:stCxn id="29" idx="0"/>
                <a:endCxn id="29" idx="4"/>
              </p:cNvCxnSpPr>
              <p:nvPr/>
            </p:nvCxnSpPr>
            <p:spPr>
              <a:xfrm>
                <a:off x="4757231" y="3319787"/>
                <a:ext cx="0" cy="2734043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/>
              <p:cNvCxnSpPr>
                <a:stCxn id="29" idx="2"/>
                <a:endCxn id="29" idx="6"/>
              </p:cNvCxnSpPr>
              <p:nvPr/>
            </p:nvCxnSpPr>
            <p:spPr>
              <a:xfrm>
                <a:off x="3389231" y="4686809"/>
                <a:ext cx="2736000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e 27"/>
              <p:cNvGrpSpPr/>
              <p:nvPr/>
            </p:nvGrpSpPr>
            <p:grpSpPr>
              <a:xfrm>
                <a:off x="2736068" y="2858074"/>
                <a:ext cx="4085126" cy="3562013"/>
                <a:chOff x="2736068" y="2858074"/>
                <a:chExt cx="4085126" cy="3562013"/>
              </a:xfrm>
            </p:grpSpPr>
            <p:sp>
              <p:nvSpPr>
                <p:cNvPr id="29" name="Ellipse 28"/>
                <p:cNvSpPr/>
                <p:nvPr/>
              </p:nvSpPr>
              <p:spPr>
                <a:xfrm>
                  <a:off x="3389231" y="3319787"/>
                  <a:ext cx="2736000" cy="2734043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" name="ZoneTexte 29"/>
                <p:cNvSpPr txBox="1"/>
                <p:nvPr/>
              </p:nvSpPr>
              <p:spPr>
                <a:xfrm>
                  <a:off x="4841916" y="6050755"/>
                  <a:ext cx="6142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mtClean="0">
                      <a:solidFill>
                        <a:srgbClr val="FF0000"/>
                      </a:solidFill>
                    </a:rPr>
                    <a:t>360°</a:t>
                  </a:r>
                  <a:endParaRPr lang="de-DE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" name="ZoneTexte 30"/>
                <p:cNvSpPr txBox="1"/>
                <p:nvPr/>
              </p:nvSpPr>
              <p:spPr>
                <a:xfrm>
                  <a:off x="4339688" y="6050755"/>
                  <a:ext cx="3802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>
                      <a:solidFill>
                        <a:srgbClr val="FF0000"/>
                      </a:solidFill>
                    </a:rPr>
                    <a:t>0°</a:t>
                  </a:r>
                  <a:endParaRPr lang="de-DE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" name="ZoneTexte 31"/>
                <p:cNvSpPr txBox="1"/>
                <p:nvPr/>
              </p:nvSpPr>
              <p:spPr>
                <a:xfrm>
                  <a:off x="4444271" y="2858074"/>
                  <a:ext cx="6142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>
                      <a:solidFill>
                        <a:srgbClr val="FF0000"/>
                      </a:solidFill>
                    </a:rPr>
                    <a:t>180°</a:t>
                  </a:r>
                  <a:endParaRPr lang="de-DE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3" name="ZoneTexte 32"/>
                <p:cNvSpPr txBox="1"/>
                <p:nvPr/>
              </p:nvSpPr>
              <p:spPr>
                <a:xfrm>
                  <a:off x="2736068" y="4502142"/>
                  <a:ext cx="4972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mtClean="0">
                      <a:solidFill>
                        <a:srgbClr val="FF0000"/>
                      </a:solidFill>
                    </a:rPr>
                    <a:t>90°</a:t>
                  </a:r>
                  <a:endParaRPr lang="de-DE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4" name="ZoneTexte 33"/>
                <p:cNvSpPr txBox="1"/>
                <p:nvPr/>
              </p:nvSpPr>
              <p:spPr>
                <a:xfrm>
                  <a:off x="6206923" y="4502142"/>
                  <a:ext cx="6142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mtClean="0">
                      <a:solidFill>
                        <a:srgbClr val="FF0000"/>
                      </a:solidFill>
                    </a:rPr>
                    <a:t>270°</a:t>
                  </a:r>
                  <a:endParaRPr lang="de-DE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sp>
        <p:nvSpPr>
          <p:cNvPr id="46" name="ZoneTexte 45"/>
          <p:cNvSpPr txBox="1"/>
          <p:nvPr/>
        </p:nvSpPr>
        <p:spPr>
          <a:xfrm>
            <a:off x="226243" y="1039780"/>
            <a:ext cx="651527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+mj-lt"/>
              </a:rPr>
              <a:t>Les angles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+mj-lt"/>
              </a:rPr>
              <a:t>Psi :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fr-FR" sz="1400" dirty="0" smtClean="0">
                <a:latin typeface="+mj-lt"/>
              </a:rPr>
              <a:t>Représente l’azimut du stylo par rapport a sa position initiale (quand on démarre un enregistrement)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fr-FR" sz="1400" dirty="0" smtClean="0">
                <a:latin typeface="+mj-lt"/>
              </a:rPr>
              <a:t>Définie sur un cercle de 360°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fr-FR" sz="1400" dirty="0" smtClean="0">
                <a:latin typeface="+mj-lt"/>
              </a:rPr>
              <a:t>[0;360°]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fr-FR" sz="1400" dirty="0" smtClean="0">
                <a:latin typeface="+mj-lt"/>
              </a:rPr>
              <a:t>Il est obtenu </a:t>
            </a:r>
            <a:r>
              <a:rPr lang="fr-FR" sz="1400" dirty="0" err="1" smtClean="0">
                <a:latin typeface="+mj-lt"/>
              </a:rPr>
              <a:t>grace</a:t>
            </a:r>
            <a:r>
              <a:rPr lang="fr-FR" sz="1400" dirty="0" smtClean="0">
                <a:latin typeface="+mj-lt"/>
              </a:rPr>
              <a:t> à une fusion entre les données d’accélération et du magnétomètre</a:t>
            </a:r>
            <a:endParaRPr lang="de-DE" sz="1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+mj-lt"/>
              </a:rPr>
              <a:t>Thêta : 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fr-FR" sz="1400" dirty="0" smtClean="0">
                <a:latin typeface="+mj-lt"/>
              </a:rPr>
              <a:t>Représente l’inclinaison du stylo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fr-FR" sz="1400" dirty="0" smtClean="0">
                <a:latin typeface="+mj-lt"/>
              </a:rPr>
              <a:t>Définie sur un quart de cercle 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fr-FR" sz="1400" dirty="0" smtClean="0">
                <a:latin typeface="+mj-lt"/>
              </a:rPr>
              <a:t>[0;90°]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fr-FR" sz="1400" dirty="0" smtClean="0">
                <a:latin typeface="+mj-lt"/>
              </a:rPr>
              <a:t>0 à plat 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fr-FR" sz="1400" dirty="0" smtClean="0">
                <a:latin typeface="+mj-lt"/>
              </a:rPr>
              <a:t>90 degré à la verticale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fr-FR" sz="1400" dirty="0" smtClean="0">
                <a:latin typeface="+mj-lt"/>
              </a:rPr>
              <a:t>Globalement thêta est précis les vérifications porteront surtout sur psi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0950996" y="3574022"/>
            <a:ext cx="816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rgbClr val="FF0000"/>
                </a:solidFill>
              </a:rPr>
              <a:t>Psi</a:t>
            </a:r>
          </a:p>
          <a:p>
            <a:pPr algn="r"/>
            <a:r>
              <a:rPr lang="fr-FR" sz="1600" dirty="0" smtClean="0">
                <a:solidFill>
                  <a:srgbClr val="FF0000"/>
                </a:solidFill>
              </a:rPr>
              <a:t>Azimut</a:t>
            </a:r>
            <a:endParaRPr lang="de-D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0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4564"/>
            <a:ext cx="12444663" cy="1711368"/>
          </a:xfrm>
        </p:spPr>
        <p:txBody>
          <a:bodyPr>
            <a:normAutofit/>
          </a:bodyPr>
          <a:lstStyle/>
          <a:p>
            <a:r>
              <a:rPr lang="fr-FR" sz="3100" dirty="0"/>
              <a:t>Comprendre les données issues de </a:t>
            </a:r>
            <a:r>
              <a:rPr lang="fr-FR" sz="3100" dirty="0" err="1" smtClean="0"/>
              <a:t>SensitivPenDataHandler</a:t>
            </a:r>
            <a:r>
              <a:rPr lang="fr-FR" sz="3100" dirty="0" smtClean="0"/>
              <a:t>: </a:t>
            </a:r>
            <a:br>
              <a:rPr lang="fr-FR" sz="3100" dirty="0" smtClean="0"/>
            </a:br>
            <a:r>
              <a:rPr lang="fr-FR" sz="2400" dirty="0" smtClean="0"/>
              <a:t>Les courbes</a:t>
            </a:r>
            <a:r>
              <a:rPr lang="fr-FR" dirty="0"/>
              <a:t/>
            </a:r>
            <a:br>
              <a:rPr lang="fr-FR" dirty="0"/>
            </a:br>
            <a:endParaRPr lang="de-D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2400" y="1378745"/>
            <a:ext cx="456100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>
                <a:latin typeface="+mj-lt"/>
              </a:rPr>
              <a:t>Angles visualisables avec :</a:t>
            </a:r>
          </a:p>
          <a:p>
            <a:pPr marL="0" indent="0">
              <a:buNone/>
            </a:pPr>
            <a:endParaRPr lang="fr-FR" sz="2000" dirty="0" smtClean="0">
              <a:latin typeface="+mj-lt"/>
            </a:endParaRPr>
          </a:p>
          <a:p>
            <a:r>
              <a:rPr lang="fr-FR" sz="2000" dirty="0" smtClean="0">
                <a:latin typeface="+mj-lt"/>
              </a:rPr>
              <a:t>SensitivPenDataSet.dispOnlyPenAngles()</a:t>
            </a:r>
          </a:p>
          <a:p>
            <a:pPr marL="0" indent="0">
              <a:buNone/>
            </a:pPr>
            <a:endParaRPr lang="fr-FR" sz="2000" dirty="0" smtClean="0">
              <a:latin typeface="+mj-lt"/>
            </a:endParaRPr>
          </a:p>
          <a:p>
            <a:r>
              <a:rPr lang="fr-FR" sz="2000" dirty="0" smtClean="0">
                <a:latin typeface="+mj-lt"/>
              </a:rPr>
              <a:t>SensitivPenDataSet.dispProcessedData()</a:t>
            </a:r>
            <a:endParaRPr lang="de-DE" sz="2000" dirty="0">
              <a:latin typeface="+mj-lt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8</a:t>
            </a:fld>
            <a:endParaRPr lang="de-DE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r="5703"/>
          <a:stretch/>
        </p:blipFill>
        <p:spPr>
          <a:xfrm>
            <a:off x="6288481" y="692221"/>
            <a:ext cx="4346387" cy="224894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051" y="3140525"/>
            <a:ext cx="5469246" cy="2902692"/>
          </a:xfrm>
          <a:prstGeom prst="rect">
            <a:avLst/>
          </a:prstGeom>
        </p:spPr>
      </p:pic>
      <p:cxnSp>
        <p:nvCxnSpPr>
          <p:cNvPr id="15" name="Connecteur droit avec flèche 14"/>
          <p:cNvCxnSpPr>
            <a:endCxn id="13" idx="1"/>
          </p:cNvCxnSpPr>
          <p:nvPr/>
        </p:nvCxnSpPr>
        <p:spPr>
          <a:xfrm>
            <a:off x="2766319" y="3372465"/>
            <a:ext cx="2960732" cy="12194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endCxn id="8" idx="1"/>
          </p:cNvCxnSpPr>
          <p:nvPr/>
        </p:nvCxnSpPr>
        <p:spPr>
          <a:xfrm flipV="1">
            <a:off x="4713402" y="1816692"/>
            <a:ext cx="1575079" cy="4175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 rot="20677393">
            <a:off x="4753497" y="1738611"/>
            <a:ext cx="1213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q</a:t>
            </a:r>
            <a:r>
              <a:rPr lang="fr-FR" sz="1400" dirty="0" smtClean="0"/>
              <a:t>ue les angles</a:t>
            </a:r>
            <a:endParaRPr lang="de-DE" sz="1400" dirty="0"/>
          </a:p>
        </p:txBody>
      </p:sp>
      <p:sp>
        <p:nvSpPr>
          <p:cNvPr id="27" name="ZoneTexte 26"/>
          <p:cNvSpPr txBox="1"/>
          <p:nvPr/>
        </p:nvSpPr>
        <p:spPr>
          <a:xfrm rot="1368791">
            <a:off x="2644501" y="3916142"/>
            <a:ext cx="2945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Toutes les données utiles pour la compréhension des angles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28334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07534"/>
          </a:xfrm>
        </p:spPr>
        <p:txBody>
          <a:bodyPr>
            <a:noAutofit/>
          </a:bodyPr>
          <a:lstStyle/>
          <a:p>
            <a:r>
              <a:rPr lang="fr-FR" sz="3100" dirty="0" smtClean="0"/>
              <a:t>Ce que l’on peut observer sur les courbes :</a:t>
            </a:r>
            <a:br>
              <a:rPr lang="fr-FR" sz="3100" dirty="0" smtClean="0"/>
            </a:br>
            <a:r>
              <a:rPr lang="fr-FR" sz="2400" dirty="0" smtClean="0"/>
              <a:t>La courbe de psi et thêta</a:t>
            </a:r>
            <a:endParaRPr lang="de-DE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06604" y="1288297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 smtClean="0">
                <a:latin typeface="+mj-lt"/>
              </a:rPr>
              <a:t>Ce que l’on peut observer :</a:t>
            </a:r>
          </a:p>
          <a:p>
            <a:r>
              <a:rPr lang="fr-FR" sz="1800" dirty="0" smtClean="0">
                <a:latin typeface="+mj-lt"/>
              </a:rPr>
              <a:t>Psi : Discontinuité entre 360° et 0° -&gt; normal</a:t>
            </a:r>
          </a:p>
          <a:p>
            <a:r>
              <a:rPr lang="fr-FR" sz="1800" dirty="0" smtClean="0">
                <a:latin typeface="+mj-lt"/>
              </a:rPr>
              <a:t>Psi : On peut vérifier que les angles vus dans la vidéo sont cohérents avec ceux de la courbe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fr-FR" sz="1400" dirty="0" smtClean="0">
                <a:latin typeface="+mj-lt"/>
              </a:rPr>
              <a:t>Dans cet exemple on peut voir que psi démarre aux alentours de 130° et diminue jusqu’à 90°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fr-FR" sz="1400" dirty="0" smtClean="0">
                <a:latin typeface="+mj-lt"/>
              </a:rPr>
              <a:t>On peut comparer plus en détail avec la vidéo si les données ne semblent pas cohérentes</a:t>
            </a:r>
          </a:p>
          <a:p>
            <a:r>
              <a:rPr lang="fr-FR" sz="1800" dirty="0" smtClean="0">
                <a:latin typeface="+mj-lt"/>
              </a:rPr>
              <a:t>Psi : Vérifier que la position finale du stylo est bien 0°/360° (la même que la position initiale)</a:t>
            </a:r>
            <a:endParaRPr lang="de-DE" sz="1800" dirty="0">
              <a:latin typeface="+mj-lt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SensitivPen </a:t>
            </a:r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DF4AA-7ACF-4E8F-B693-DB60CBFD34AD}" type="slidenum">
              <a:rPr lang="de-DE" smtClean="0"/>
              <a:t>9</a:t>
            </a:fld>
            <a:endParaRPr lang="de-DE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881" y="1288297"/>
            <a:ext cx="6595015" cy="370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9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1072</Words>
  <Application>Microsoft Office PowerPoint</Application>
  <PresentationFormat>Grand écran</PresentationFormat>
  <Paragraphs>198</Paragraphs>
  <Slides>20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Symbol</vt:lpstr>
      <vt:lpstr>Wingdings</vt:lpstr>
      <vt:lpstr>Thème Office</vt:lpstr>
      <vt:lpstr>Lecture des données issues du SensitivPen</vt:lpstr>
      <vt:lpstr>Utilisation des codes python : SensitivPenDataHandler </vt:lpstr>
      <vt:lpstr>Présentation PowerPoint</vt:lpstr>
      <vt:lpstr>Présentation PowerPoint</vt:lpstr>
      <vt:lpstr>Présentation PowerPoint</vt:lpstr>
      <vt:lpstr>Comprendre les données issues de SensitivPenDataHandler </vt:lpstr>
      <vt:lpstr>Comprendre les données issues de SensitivPenDataHandler : Les angles  </vt:lpstr>
      <vt:lpstr>Comprendre les données issues de SensitivPenDataHandler:  Les courbes </vt:lpstr>
      <vt:lpstr>Ce que l’on peut observer sur les courbes : La courbe de psi et thêta</vt:lpstr>
      <vt:lpstr>Présentation PowerPoint</vt:lpstr>
      <vt:lpstr>Ce que l’on peut observer sur les courbes : Analyse multicourbes – Vérifier que les données sont cohérentes</vt:lpstr>
      <vt:lpstr>Ce que l’on peut observer sur les courbes : Analyse multicourbes – Vérifier que les données sont cohérentes </vt:lpstr>
      <vt:lpstr>Ce que l’on peut observer sur les courbes : Analyse multicourbes – Vérifier que les données sont cohérentes</vt:lpstr>
      <vt:lpstr>Ce que l’on peut observer sur les courbes : Exemples</vt:lpstr>
      <vt:lpstr>Ce que l’on peut observer sur les courbes : Exemples</vt:lpstr>
      <vt:lpstr>Présentation PowerPoint</vt:lpstr>
      <vt:lpstr>Présentation PowerPoint</vt:lpstr>
      <vt:lpstr>angle_extraction.py</vt:lpstr>
      <vt:lpstr>Courbes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des données issues du SensitivPen</dc:title>
  <dc:creator>Pierre Libault</dc:creator>
  <cp:lastModifiedBy>Pierre Libault</cp:lastModifiedBy>
  <cp:revision>46</cp:revision>
  <dcterms:created xsi:type="dcterms:W3CDTF">2022-03-06T17:55:53Z</dcterms:created>
  <dcterms:modified xsi:type="dcterms:W3CDTF">2022-03-10T18:10:43Z</dcterms:modified>
</cp:coreProperties>
</file>